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00705"/>
            <a:ext cx="8178799" cy="4525963"/>
          </a:xfrm>
        </p:spPr>
        <p:txBody>
          <a:bodyPr/>
          <a:lstStyle/>
          <a:p>
            <a:pPr marL="109728" indent="0" algn="just">
              <a:buNone/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De la souffrance à la quête de sens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: Une 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exploration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historico-philosophique 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des tragédies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humaines.</a:t>
            </a:r>
          </a:p>
          <a:p>
            <a:pPr marL="109728" indent="0" algn="just">
              <a:buNone/>
            </a:pPr>
            <a:endParaRPr lang="fr-FR" sz="3200" dirty="0">
              <a:solidFill>
                <a:srgbClr val="27354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109728" indent="0" algn="just">
              <a:buNone/>
            </a:pPr>
            <a:r>
              <a:rPr lang="en-US" sz="3200" dirty="0" smtClean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From 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Suffering to the Search for Meaning: </a:t>
            </a:r>
            <a:r>
              <a:rPr lang="en-US" sz="3200" dirty="0" smtClean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 Historical and Philosophical 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Exploration of Human </a:t>
            </a:r>
            <a:r>
              <a:rPr lang="en-US" sz="3200" dirty="0" smtClean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Tragedies. </a:t>
            </a:r>
            <a:endParaRPr lang="en-US" sz="32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47638"/>
            <a:ext cx="8229600" cy="1143000"/>
          </a:xfrm>
        </p:spPr>
        <p:txBody>
          <a:bodyPr>
            <a:norm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4400" dirty="0" smtClean="0">
                <a:solidFill>
                  <a:srgbClr val="464646"/>
                </a:solidFill>
                <a:effectLst>
                  <a:outerShdw blurRad="31750" dist="25400" dir="5400000" algn="tl">
                    <a:srgbClr val="000000">
                      <a:alpha val="25000"/>
                    </a:srgbClr>
                  </a:outerShdw>
                </a:effectLst>
                <a:latin typeface="Times New Roman"/>
              </a:rPr>
              <a:t>                   </a:t>
            </a:r>
            <a:r>
              <a:rPr lang="en-US" sz="4400" dirty="0" err="1" smtClean="0">
                <a:solidFill>
                  <a:srgbClr val="464646"/>
                </a:solidFill>
                <a:effectLst>
                  <a:outerShdw blurRad="31750" dist="25400" dir="5400000" algn="tl">
                    <a:srgbClr val="000000">
                      <a:alpha val="25000"/>
                    </a:srgbClr>
                  </a:outerShdw>
                </a:effectLst>
                <a:latin typeface="Times New Roman"/>
              </a:rPr>
              <a:t>Sujet</a:t>
            </a:r>
            <a:r>
              <a:rPr lang="en-US" sz="4400" dirty="0" smtClean="0">
                <a:solidFill>
                  <a:srgbClr val="464646"/>
                </a:solidFill>
                <a:effectLst>
                  <a:outerShdw blurRad="31750" dist="25400" dir="5400000" algn="tl">
                    <a:srgbClr val="000000">
                      <a:alpha val="25000"/>
                    </a:srgbClr>
                  </a:outerShdw>
                </a:effectLst>
                <a:latin typeface="Times New Roman"/>
              </a:rPr>
              <a:t> / Topic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982136" y="3180076"/>
            <a:ext cx="7128932" cy="104991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logique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libre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arbitre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libre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arbitre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libertarien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…des </a:t>
            </a:r>
            <a:r>
              <a:rPr lang="en-US" sz="3200" dirty="0" err="1">
                <a:latin typeface="Times New Roman" pitchFamily="18" charset="0"/>
                <a:ea typeface="Calibri"/>
                <a:cs typeface="Times New Roman" pitchFamily="18" charset="0"/>
              </a:rPr>
              <a:t>démons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Le mal moral &amp; le mal naturel</a:t>
            </a:r>
          </a:p>
          <a:p>
            <a:pPr marL="109728" indent="0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logic of free will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Libertarian free will… of demons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Moral evil &amp; natural evil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Perspective de </a:t>
            </a:r>
            <a:r>
              <a:rPr lang="en-US" dirty="0" err="1" smtClean="0"/>
              <a:t>Plantinga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457200" y="3200400"/>
            <a:ext cx="8229600" cy="127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Logique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probabiliste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Comprendre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3200" dirty="0" err="1">
                <a:latin typeface="Times New Roman" pitchFamily="18" charset="0"/>
                <a:ea typeface="Calibri"/>
                <a:cs typeface="Times New Roman" pitchFamily="18" charset="0"/>
              </a:rPr>
              <a:t>volonté</a:t>
            </a:r>
            <a:r>
              <a:rPr lang="en-US" sz="3200" dirty="0">
                <a:latin typeface="Times New Roman" pitchFamily="18" charset="0"/>
                <a:ea typeface="Calibri"/>
                <a:cs typeface="Times New Roman" pitchFamily="18" charset="0"/>
              </a:rPr>
              <a:t> permissive de </a:t>
            </a:r>
            <a:r>
              <a:rPr lang="en-US" sz="32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Dieu</a:t>
            </a:r>
            <a:r>
              <a:rPr lang="en-US" sz="32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@ </a:t>
            </a:r>
            <a:r>
              <a:rPr lang="en-US" sz="32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Exemple</a:t>
            </a:r>
            <a:r>
              <a:rPr lang="en-US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: Joseph.</a:t>
            </a:r>
          </a:p>
          <a:p>
            <a:pPr marL="109728" indent="0">
              <a:buNone/>
            </a:pPr>
            <a:r>
              <a:rPr lang="en-US" sz="3200" dirty="0" err="1">
                <a:latin typeface="Times New Roman" pitchFamily="18" charset="0"/>
                <a:ea typeface="Calibri"/>
                <a:cs typeface="Times New Roman" pitchFamily="18" charset="0"/>
              </a:rPr>
              <a:t>Présuppositions</a:t>
            </a:r>
            <a:r>
              <a:rPr lang="en-US" sz="32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/>
                <a:cs typeface="Times New Roman" pitchFamily="18" charset="0"/>
              </a:rPr>
              <a:t>fondamentales</a:t>
            </a:r>
            <a:r>
              <a:rPr lang="en-US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Dieu</a:t>
            </a:r>
            <a:r>
              <a:rPr lang="en-US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existe</a:t>
            </a:r>
            <a:r>
              <a:rPr lang="en-US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 &amp; </a:t>
            </a:r>
            <a:r>
              <a:rPr lang="en-US" sz="32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Dieu</a:t>
            </a:r>
            <a:r>
              <a:rPr lang="en-US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est</a:t>
            </a:r>
            <a:r>
              <a:rPr lang="en-US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 bon.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Probabilistic Logic: Understanding God’s Permissive Will @ Example: Joseph.</a:t>
            </a:r>
          </a:p>
          <a:p>
            <a:pPr marL="109728" indent="0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Foundational Presuppositions: God exists &amp; God is good.</a:t>
            </a:r>
          </a:p>
          <a:p>
            <a:pPr marL="109728" indent="0">
              <a:buNone/>
            </a:pP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algn="ctr"/>
            <a:r>
              <a:rPr lang="en-US" sz="4400" dirty="0" smtClean="0">
                <a:effectLst/>
                <a:latin typeface="Times New Roman"/>
                <a:ea typeface="Times New Roman"/>
              </a:rPr>
              <a:t>Des raisons </a:t>
            </a:r>
            <a:r>
              <a:rPr lang="en-US" sz="4400" dirty="0" err="1" smtClean="0">
                <a:effectLst/>
                <a:latin typeface="Times New Roman"/>
                <a:ea typeface="Times New Roman"/>
              </a:rPr>
              <a:t>moralement</a:t>
            </a:r>
            <a:r>
              <a:rPr lang="en-US" sz="44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4400" dirty="0" err="1" smtClean="0">
                <a:effectLst/>
                <a:latin typeface="Times New Roman"/>
                <a:ea typeface="Times New Roman"/>
              </a:rPr>
              <a:t>suffisantes</a:t>
            </a:r>
            <a:endParaRPr lang="en-US" sz="4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4932" y="3445933"/>
            <a:ext cx="8229599" cy="118534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marR="0" indent="0" algn="just">
              <a:buNone/>
            </a:pPr>
            <a:r>
              <a:rPr lang="en-US" sz="3200" dirty="0">
                <a:latin typeface="Times New Roman"/>
                <a:ea typeface="Times New Roman"/>
              </a:rPr>
              <a:t>Le </a:t>
            </a:r>
            <a:r>
              <a:rPr lang="en-US" sz="3200" dirty="0" err="1">
                <a:latin typeface="Times New Roman"/>
                <a:ea typeface="Times New Roman"/>
              </a:rPr>
              <a:t>problème</a:t>
            </a:r>
            <a:r>
              <a:rPr lang="en-US" sz="3200" dirty="0">
                <a:latin typeface="Times New Roman"/>
                <a:ea typeface="Times New Roman"/>
              </a:rPr>
              <a:t> du mal </a:t>
            </a:r>
            <a:r>
              <a:rPr lang="en-US" sz="3200" dirty="0" err="1">
                <a:latin typeface="Times New Roman"/>
                <a:ea typeface="Times New Roman"/>
              </a:rPr>
              <a:t>est</a:t>
            </a:r>
            <a:r>
              <a:rPr lang="en-US" sz="3200" dirty="0">
                <a:latin typeface="Times New Roman"/>
                <a:ea typeface="Times New Roman"/>
              </a:rPr>
              <a:t> un argument </a:t>
            </a:r>
            <a:r>
              <a:rPr lang="en-US" sz="3200" dirty="0" err="1">
                <a:latin typeface="Times New Roman"/>
                <a:ea typeface="Times New Roman"/>
              </a:rPr>
              <a:t>athée</a:t>
            </a:r>
            <a:r>
              <a:rPr lang="en-US" sz="3200" dirty="0">
                <a:latin typeface="Times New Roman"/>
                <a:ea typeface="Times New Roman"/>
              </a:rPr>
              <a:t>, qui </a:t>
            </a:r>
            <a:r>
              <a:rPr lang="en-US" sz="3200" dirty="0" err="1">
                <a:latin typeface="Times New Roman"/>
                <a:ea typeface="Times New Roman"/>
              </a:rPr>
              <a:t>tente</a:t>
            </a:r>
            <a:r>
              <a:rPr lang="en-US" sz="3200" dirty="0">
                <a:latin typeface="Times New Roman"/>
                <a:ea typeface="Times New Roman"/>
              </a:rPr>
              <a:t> de </a:t>
            </a:r>
            <a:r>
              <a:rPr lang="en-US" sz="3200" dirty="0" err="1">
                <a:latin typeface="Times New Roman"/>
                <a:ea typeface="Times New Roman"/>
              </a:rPr>
              <a:t>démontrer</a:t>
            </a:r>
            <a:r>
              <a:rPr lang="en-US" sz="3200" dirty="0">
                <a:latin typeface="Times New Roman"/>
                <a:ea typeface="Times New Roman"/>
              </a:rPr>
              <a:t> </a:t>
            </a:r>
            <a:r>
              <a:rPr lang="en-US" sz="3200" dirty="0" err="1">
                <a:latin typeface="Times New Roman"/>
                <a:ea typeface="Times New Roman"/>
              </a:rPr>
              <a:t>l’inexistence</a:t>
            </a:r>
            <a:r>
              <a:rPr lang="en-US" sz="3200" dirty="0">
                <a:latin typeface="Times New Roman"/>
                <a:ea typeface="Times New Roman"/>
              </a:rPr>
              <a:t> de </a:t>
            </a:r>
            <a:r>
              <a:rPr lang="en-US" sz="3200" dirty="0" err="1" smtClean="0">
                <a:latin typeface="Times New Roman"/>
                <a:ea typeface="Times New Roman"/>
              </a:rPr>
              <a:t>Dieu</a:t>
            </a:r>
            <a:r>
              <a:rPr lang="en-US" sz="3200" dirty="0" smtClean="0">
                <a:latin typeface="Times New Roman"/>
                <a:ea typeface="Times New Roman"/>
              </a:rPr>
              <a:t>.</a:t>
            </a:r>
          </a:p>
          <a:p>
            <a:pPr marL="0" marR="0" indent="0" algn="just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Principe: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C’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est 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à la partie qui affirme un fait d’en apporter la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preuve.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just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just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problem of evil is an atheist argument that attempts to demonstrate the non-existence of God.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Principle: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party who asserts a claim bears the burden of proof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algn="ctr"/>
            <a:r>
              <a:rPr lang="en-US" sz="4400" dirty="0">
                <a:effectLst/>
                <a:latin typeface="Times New Roman"/>
                <a:ea typeface="Times New Roman"/>
              </a:rPr>
              <a:t>Le </a:t>
            </a:r>
            <a:r>
              <a:rPr lang="en-US" sz="4400" dirty="0" err="1">
                <a:effectLst/>
                <a:latin typeface="Times New Roman"/>
                <a:ea typeface="Times New Roman"/>
              </a:rPr>
              <a:t>fardeau</a:t>
            </a:r>
            <a:r>
              <a:rPr lang="en-US" sz="4400" dirty="0">
                <a:effectLst/>
                <a:latin typeface="Times New Roman"/>
                <a:ea typeface="Times New Roman"/>
              </a:rPr>
              <a:t> de la </a:t>
            </a:r>
            <a:r>
              <a:rPr lang="en-US" sz="4400" dirty="0" err="1">
                <a:effectLst/>
                <a:latin typeface="Times New Roman"/>
                <a:ea typeface="Times New Roman"/>
              </a:rPr>
              <a:t>preuve</a:t>
            </a:r>
            <a:r>
              <a:rPr lang="en-US" sz="4400" dirty="0">
                <a:effectLst/>
                <a:latin typeface="Times New Roman"/>
                <a:ea typeface="Times New Roman"/>
              </a:rPr>
              <a:t> et </a:t>
            </a:r>
            <a:r>
              <a:rPr lang="en-US" sz="4400" dirty="0" smtClean="0">
                <a:effectLst/>
                <a:latin typeface="Times New Roman"/>
                <a:ea typeface="Times New Roman"/>
              </a:rPr>
              <a:t/>
            </a:r>
            <a:br>
              <a:rPr lang="en-US" sz="4400" dirty="0" smtClean="0">
                <a:effectLst/>
                <a:latin typeface="Times New Roman"/>
                <a:ea typeface="Times New Roman"/>
              </a:rPr>
            </a:br>
            <a:r>
              <a:rPr lang="en-US" sz="4400" dirty="0" err="1" smtClean="0">
                <a:effectLst/>
                <a:latin typeface="Times New Roman"/>
                <a:ea typeface="Times New Roman"/>
              </a:rPr>
              <a:t>intégrité</a:t>
            </a:r>
            <a:r>
              <a:rPr lang="en-US" sz="44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4400" dirty="0" err="1">
                <a:effectLst/>
                <a:latin typeface="Times New Roman"/>
                <a:ea typeface="Times New Roman"/>
              </a:rPr>
              <a:t>intellectuelle</a:t>
            </a:r>
            <a:endParaRPr lang="en-US" sz="4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568700"/>
            <a:ext cx="8229600" cy="635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pourquoi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souffrance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humaine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question de bon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sens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et de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logique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énigmatique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marR="0" indent="0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Job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comme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étude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de </a:t>
            </a:r>
            <a:r>
              <a:rPr lang="en-US" sz="32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cas</a:t>
            </a:r>
            <a:endParaRPr lang="en-US" sz="32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marR="0" indent="0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rationale behind human suffering: A problem situated at the intersection of common sense and enigmatic logic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indent="0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Job as a case study 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Conclusion: Le </a:t>
            </a:r>
            <a:r>
              <a:rPr lang="en-US" dirty="0" err="1" smtClean="0"/>
              <a:t>pourquoi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 flipV="1">
            <a:off x="457200" y="3354914"/>
            <a:ext cx="8229600" cy="45719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7594"/>
            <a:ext cx="8229600" cy="4525963"/>
          </a:xfrm>
        </p:spPr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Le </a:t>
            </a:r>
            <a:r>
              <a:rPr lang="en-US" sz="2800" dirty="0" err="1">
                <a:latin typeface="Times New Roman"/>
                <a:ea typeface="Times New Roman"/>
              </a:rPr>
              <a:t>problème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intellectuel</a:t>
            </a:r>
            <a:r>
              <a:rPr lang="en-US" sz="2800" dirty="0">
                <a:latin typeface="Times New Roman"/>
                <a:ea typeface="Times New Roman"/>
              </a:rPr>
              <a:t> du </a:t>
            </a:r>
            <a:r>
              <a:rPr lang="en-US" sz="2800" dirty="0" err="1">
                <a:latin typeface="Times New Roman"/>
                <a:ea typeface="Times New Roman"/>
              </a:rPr>
              <a:t>sens</a:t>
            </a:r>
            <a:r>
              <a:rPr lang="en-US" sz="2800" dirty="0">
                <a:latin typeface="Times New Roman"/>
                <a:ea typeface="Times New Roman"/>
              </a:rPr>
              <a:t> de la </a:t>
            </a:r>
            <a:r>
              <a:rPr lang="en-US" sz="2800" dirty="0" err="1">
                <a:latin typeface="Times New Roman"/>
                <a:ea typeface="Times New Roman"/>
              </a:rPr>
              <a:t>souffrance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humaine</a:t>
            </a:r>
            <a:r>
              <a:rPr lang="en-US" sz="2800" dirty="0">
                <a:latin typeface="Times New Roman"/>
                <a:ea typeface="Times New Roman"/>
              </a:rPr>
              <a:t> : </a:t>
            </a:r>
            <a:r>
              <a:rPr lang="en-US" sz="2800" dirty="0" err="1">
                <a:latin typeface="Times New Roman"/>
                <a:ea typeface="Times New Roman"/>
              </a:rPr>
              <a:t>une</a:t>
            </a:r>
            <a:r>
              <a:rPr lang="en-US" sz="2800" dirty="0">
                <a:latin typeface="Times New Roman"/>
                <a:ea typeface="Times New Roman"/>
              </a:rPr>
              <a:t> question </a:t>
            </a:r>
            <a:r>
              <a:rPr lang="en-US" sz="2800" dirty="0" err="1" smtClean="0">
                <a:latin typeface="Times New Roman"/>
                <a:ea typeface="Times New Roman"/>
              </a:rPr>
              <a:t>philosophique</a:t>
            </a:r>
            <a:r>
              <a:rPr lang="en-US" sz="2800" dirty="0" smtClean="0">
                <a:latin typeface="Times New Roman"/>
                <a:ea typeface="Times New Roman"/>
              </a:rPr>
              <a:t> (</a:t>
            </a:r>
            <a:r>
              <a:rPr lang="en-US" sz="2800" dirty="0" err="1" smtClean="0">
                <a:latin typeface="Times New Roman"/>
                <a:ea typeface="Times New Roman"/>
              </a:rPr>
              <a:t>Bignon</a:t>
            </a:r>
            <a:r>
              <a:rPr lang="en-US" sz="2800" dirty="0" smtClean="0">
                <a:latin typeface="Times New Roman"/>
                <a:ea typeface="Times New Roman"/>
              </a:rPr>
              <a:t>, 2017; Lewis, 1940; </a:t>
            </a:r>
            <a:r>
              <a:rPr lang="en-US" sz="2800" dirty="0" err="1" smtClean="0">
                <a:latin typeface="Times New Roman"/>
                <a:ea typeface="Times New Roman"/>
              </a:rPr>
              <a:t>Sponville</a:t>
            </a:r>
            <a:r>
              <a:rPr lang="en-US" sz="2800" dirty="0" smtClean="0">
                <a:latin typeface="Times New Roman"/>
                <a:ea typeface="Times New Roman"/>
              </a:rPr>
              <a:t>, 2008; </a:t>
            </a:r>
            <a:r>
              <a:rPr lang="en-US" sz="2800" dirty="0" err="1" smtClean="0">
                <a:latin typeface="Times New Roman"/>
                <a:ea typeface="Times New Roman"/>
              </a:rPr>
              <a:t>Plantinga</a:t>
            </a:r>
            <a:r>
              <a:rPr lang="en-US" sz="2800" dirty="0" smtClean="0">
                <a:latin typeface="Times New Roman"/>
                <a:ea typeface="Times New Roman"/>
              </a:rPr>
              <a:t>, 1989).</a:t>
            </a:r>
            <a:endParaRPr lang="en-US" sz="2800" dirty="0">
              <a:latin typeface="Times New Roman"/>
              <a:ea typeface="Times New Roman"/>
            </a:endParaRPr>
          </a:p>
          <a:p>
            <a:pPr marL="109728" indent="0">
              <a:buNone/>
            </a:pPr>
            <a:endParaRPr lang="en-US" dirty="0" smtClean="0"/>
          </a:p>
          <a:p>
            <a:pPr marL="0" lvl="0" indent="0" algn="just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The </a:t>
            </a:r>
            <a:r>
              <a:rPr lang="en-US" sz="2800" dirty="0">
                <a:latin typeface="Times New Roman"/>
                <a:ea typeface="Times New Roman"/>
              </a:rPr>
              <a:t>Intellectual Problem of the Meaning of Human Suffering: A Philosophical Inquiry (</a:t>
            </a:r>
            <a:r>
              <a:rPr lang="en-US" sz="2800" dirty="0" err="1">
                <a:latin typeface="Times New Roman"/>
                <a:ea typeface="Times New Roman"/>
              </a:rPr>
              <a:t>Bignon</a:t>
            </a:r>
            <a:r>
              <a:rPr lang="en-US" sz="2800" dirty="0">
                <a:latin typeface="Times New Roman"/>
                <a:ea typeface="Times New Roman"/>
              </a:rPr>
              <a:t>, 2017; Lewis, 1940; </a:t>
            </a:r>
            <a:r>
              <a:rPr lang="en-US" sz="2800" dirty="0" err="1">
                <a:latin typeface="Times New Roman"/>
                <a:ea typeface="Times New Roman"/>
              </a:rPr>
              <a:t>Sponville</a:t>
            </a:r>
            <a:r>
              <a:rPr lang="en-US" sz="2800" dirty="0">
                <a:latin typeface="Times New Roman"/>
                <a:ea typeface="Times New Roman"/>
              </a:rPr>
              <a:t>, 2008; </a:t>
            </a:r>
            <a:r>
              <a:rPr lang="en-US" sz="2800" dirty="0" err="1">
                <a:latin typeface="Times New Roman"/>
                <a:ea typeface="Times New Roman"/>
              </a:rPr>
              <a:t>Plantinga</a:t>
            </a:r>
            <a:r>
              <a:rPr lang="en-US" sz="2800" dirty="0">
                <a:latin typeface="Times New Roman"/>
                <a:ea typeface="Times New Roman"/>
              </a:rPr>
              <a:t>, 1989).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524933" y="3174991"/>
            <a:ext cx="8038253" cy="84667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Philosophie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09728" indent="0" algn="just"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Philosophie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Attitudes, </a:t>
            </a:r>
            <a:r>
              <a:rPr lang="en-US" sz="3200" dirty="0" err="1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Activités</a:t>
            </a:r>
            <a:r>
              <a:rPr lang="en-US" sz="32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et Corps de </a:t>
            </a:r>
            <a:r>
              <a:rPr lang="en-US" sz="3200" dirty="0" err="1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contenu</a:t>
            </a:r>
            <a:r>
              <a:rPr lang="en-US" sz="32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(Knight, 1998).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Philosophy?</a:t>
            </a:r>
          </a:p>
          <a:p>
            <a:pPr marL="109728" indent="0" algn="just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Philosophy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Attitudes, Activities, and Body of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Content (Knight, 1998).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pPr marL="109728" indent="0">
              <a:buNone/>
            </a:pP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Philosophie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philosophy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327400"/>
            <a:ext cx="8229600" cy="45719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6134"/>
            <a:ext cx="8229601" cy="477115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Cosmovision égyptienne: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Maât</a:t>
            </a:r>
            <a:endParaRPr lang="fr-FR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buNone/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Cosmovision grecque: </a:t>
            </a:r>
            <a:r>
              <a:rPr lang="en-US" sz="3200" dirty="0" err="1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Idéalisme</a:t>
            </a:r>
            <a:r>
              <a:rPr lang="en-US" sz="3200" dirty="0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Réalisme</a:t>
            </a:r>
            <a:r>
              <a:rPr lang="en-US" sz="3200" dirty="0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Épicurisme</a:t>
            </a:r>
            <a:r>
              <a:rPr lang="en-US" sz="3200" dirty="0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Stoïcisme</a:t>
            </a:r>
            <a:r>
              <a:rPr lang="fr-FR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09728" indent="0">
              <a:buNone/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Cosmovision hébraïque: </a:t>
            </a:r>
            <a:r>
              <a:rPr lang="en-US" sz="3200" dirty="0" err="1" smtClean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Théisme</a:t>
            </a:r>
            <a:endParaRPr lang="en-US" sz="3200" dirty="0" smtClean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pPr marL="109728" indent="0">
              <a:buNone/>
            </a:pPr>
            <a:endParaRPr lang="en-US" sz="3200" dirty="0">
              <a:solidFill>
                <a:srgbClr val="00B050"/>
              </a:solidFill>
              <a:latin typeface="Calibri"/>
              <a:cs typeface="Times New Roman"/>
            </a:endParaRPr>
          </a:p>
          <a:p>
            <a:pPr marL="109728" indent="0">
              <a:buNone/>
            </a:pPr>
            <a:r>
              <a:rPr lang="en-US" sz="3200" dirty="0">
                <a:latin typeface="Times New Roman" pitchFamily="18" charset="0"/>
                <a:ea typeface="Calibri"/>
                <a:cs typeface="Times New Roman" pitchFamily="18" charset="0"/>
              </a:rPr>
              <a:t>Egyptian Worldview: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Ma’at</a:t>
            </a:r>
            <a:r>
              <a:rPr lang="en-US" sz="32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ea typeface="Calibri"/>
                <a:cs typeface="Times New Roman" pitchFamily="18" charset="0"/>
              </a:rPr>
              <a:t>Greek Worldview: </a:t>
            </a:r>
            <a:r>
              <a:rPr lang="en-US" sz="3200" dirty="0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Idealism, </a:t>
            </a:r>
            <a:r>
              <a:rPr lang="en-US" sz="3200" dirty="0" smtClean="0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Realism, Epicureanism</a:t>
            </a:r>
            <a:r>
              <a:rPr lang="en-US" sz="3200" dirty="0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Stoicism</a:t>
            </a:r>
            <a:br>
              <a:rPr lang="en-US" sz="3200" dirty="0">
                <a:solidFill>
                  <a:srgbClr val="FFC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ea typeface="Calibri"/>
                <a:cs typeface="Times New Roman" pitchFamily="18" charset="0"/>
              </a:rPr>
              <a:t>Hebraic Worldview: </a:t>
            </a:r>
            <a:r>
              <a:rPr lang="en-US" sz="3200" dirty="0">
                <a:solidFill>
                  <a:srgbClr val="00B05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Theism</a:t>
            </a:r>
            <a:endParaRPr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5295"/>
          </a:xfrm>
        </p:spPr>
        <p:txBody>
          <a:bodyPr/>
          <a:lstStyle/>
          <a:p>
            <a:pPr algn="ctr"/>
            <a:r>
              <a:rPr lang="en-US" dirty="0" err="1" smtClean="0"/>
              <a:t>Cosmovision</a:t>
            </a:r>
            <a:r>
              <a:rPr lang="en-US" dirty="0" smtClean="0"/>
              <a:t> / Worldview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457199" y="3417996"/>
            <a:ext cx="8297333" cy="119802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6067"/>
            <a:ext cx="8229600" cy="4881225"/>
          </a:xfrm>
        </p:spPr>
        <p:txBody>
          <a:bodyPr/>
          <a:lstStyle/>
          <a:p>
            <a:pPr marL="109728" indent="0" algn="ctr">
              <a:buNone/>
            </a:pP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Sens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souffrance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09728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 Rupture de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l’ordre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09728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Fonction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restauratrice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09728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 Justice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cosmique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>
              <a:buNone/>
            </a:pPr>
            <a:endParaRPr lang="en-US" dirty="0" smtClean="0"/>
          </a:p>
          <a:p>
            <a:pPr marL="0" marR="0" indent="0" algn="ctr">
              <a:buNone/>
            </a:pPr>
            <a:r>
              <a:rPr lang="en-US" sz="3200" dirty="0">
                <a:solidFill>
                  <a:srgbClr val="00B050"/>
                </a:solidFill>
                <a:latin typeface="Times New Roman"/>
                <a:ea typeface="Times New Roman"/>
              </a:rPr>
              <a:t>Meaning of Suffering:</a:t>
            </a:r>
          </a:p>
          <a:p>
            <a:pPr marL="0" marR="0" lvl="0" indent="0">
              <a:buNone/>
              <a:tabLst>
                <a:tab pos="457200" algn="l"/>
              </a:tabLst>
            </a:pPr>
            <a:r>
              <a:rPr lang="en-US" sz="3200" dirty="0" smtClean="0">
                <a:latin typeface="Times New Roman"/>
                <a:ea typeface="Times New Roman"/>
              </a:rPr>
              <a:t>1- Breakdown </a:t>
            </a:r>
            <a:r>
              <a:rPr lang="en-US" sz="3200" dirty="0">
                <a:latin typeface="Times New Roman"/>
                <a:ea typeface="Times New Roman"/>
              </a:rPr>
              <a:t>of order;</a:t>
            </a:r>
          </a:p>
          <a:p>
            <a:pPr marL="0" marR="0" lvl="0" indent="0">
              <a:buNone/>
              <a:tabLst>
                <a:tab pos="457200" algn="l"/>
              </a:tabLst>
            </a:pPr>
            <a:r>
              <a:rPr lang="en-US" sz="3200" dirty="0" smtClean="0">
                <a:latin typeface="Times New Roman"/>
                <a:ea typeface="Times New Roman"/>
              </a:rPr>
              <a:t>2- Restorative </a:t>
            </a:r>
            <a:r>
              <a:rPr lang="en-US" sz="3200" dirty="0">
                <a:latin typeface="Times New Roman"/>
                <a:ea typeface="Times New Roman"/>
              </a:rPr>
              <a:t>function;</a:t>
            </a:r>
          </a:p>
          <a:p>
            <a:pPr marL="0" marR="0" lvl="0" indent="0">
              <a:buNone/>
              <a:tabLst>
                <a:tab pos="457200" algn="l"/>
              </a:tabLst>
            </a:pPr>
            <a:r>
              <a:rPr lang="en-US" sz="3200" dirty="0" smtClean="0">
                <a:latin typeface="Times New Roman"/>
                <a:ea typeface="Times New Roman"/>
              </a:rPr>
              <a:t>3- Cosmic </a:t>
            </a:r>
            <a:r>
              <a:rPr lang="en-US" sz="3200" dirty="0">
                <a:latin typeface="Times New Roman"/>
                <a:ea typeface="Times New Roman"/>
              </a:rPr>
              <a:t>justice.</a:t>
            </a:r>
          </a:p>
          <a:p>
            <a:pPr marL="109728" indent="0">
              <a:buNone/>
            </a:pP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143000"/>
          </a:xfrm>
        </p:spPr>
        <p:txBody>
          <a:bodyPr>
            <a:normAutofit/>
          </a:bodyPr>
          <a:lstStyle/>
          <a:p>
            <a:pPr marL="109728" lvl="0" algn="ctr">
              <a:spcBef>
                <a:spcPts val="400"/>
              </a:spcBef>
            </a:pPr>
            <a:r>
              <a:rPr lang="fr-FR" sz="4400" dirty="0">
                <a:solidFill>
                  <a:prstClr val="black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Cosmovision égyptienne: </a:t>
            </a:r>
            <a:r>
              <a:rPr lang="en-US" sz="4400" dirty="0" err="1">
                <a:solidFill>
                  <a:srgbClr val="FF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Maât</a:t>
            </a:r>
            <a:endParaRPr lang="fr-FR" sz="4400" dirty="0">
              <a:solidFill>
                <a:srgbClr val="FF0000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458633"/>
            <a:ext cx="8229600" cy="127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7600"/>
            <a:ext cx="8229600" cy="4678025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sz="3500" b="1" dirty="0" err="1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Idéalisme</a:t>
            </a:r>
            <a:r>
              <a:rPr lang="en-US" sz="3500" b="1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35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Moyen</a:t>
            </a:r>
            <a:r>
              <a:rPr lang="en-US" sz="35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500" dirty="0">
                <a:latin typeface="Times New Roman" pitchFamily="18" charset="0"/>
                <a:ea typeface="Calibri"/>
                <a:cs typeface="Times New Roman" pitchFamily="18" charset="0"/>
              </a:rPr>
              <a:t>de </a:t>
            </a:r>
            <a:r>
              <a:rPr lang="en-US" sz="3500" dirty="0" smtClean="0">
                <a:latin typeface="Times New Roman" pitchFamily="18" charset="0"/>
                <a:ea typeface="Calibri"/>
                <a:cs typeface="Times New Roman" pitchFamily="18" charset="0"/>
              </a:rPr>
              <a:t>purification</a:t>
            </a:r>
            <a:r>
              <a:rPr lang="en-US" sz="35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marL="0" marR="0" indent="0">
              <a:buNone/>
            </a:pPr>
            <a:r>
              <a:rPr lang="en-US" sz="35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Réalisme</a:t>
            </a:r>
            <a:r>
              <a:rPr lang="en-US" sz="35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3500" dirty="0" err="1">
                <a:latin typeface="Times New Roman" pitchFamily="18" charset="0"/>
                <a:ea typeface="Times New Roman"/>
                <a:cs typeface="Times New Roman" pitchFamily="18" charset="0"/>
              </a:rPr>
              <a:t>Espace</a:t>
            </a:r>
            <a:r>
              <a:rPr lang="en-US" sz="3500" dirty="0">
                <a:latin typeface="Times New Roman" pitchFamily="18" charset="0"/>
                <a:ea typeface="Times New Roman"/>
                <a:cs typeface="Times New Roman" pitchFamily="18" charset="0"/>
              </a:rPr>
              <a:t> de formation du </a:t>
            </a:r>
            <a:r>
              <a:rPr lang="en-US" sz="35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caractère</a:t>
            </a:r>
            <a:endParaRPr lang="en-US" sz="35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500" b="1" dirty="0" err="1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Épicurisme</a:t>
            </a:r>
            <a:r>
              <a:rPr lang="en-US" sz="3500" b="1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3500" dirty="0" err="1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Corriger</a:t>
            </a:r>
            <a:r>
              <a:rPr lang="en-US" sz="35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nos</a:t>
            </a:r>
            <a:r>
              <a:rPr lang="en-US" sz="35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erreurs</a:t>
            </a:r>
            <a:r>
              <a:rPr lang="en-US" sz="35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de vies</a:t>
            </a:r>
          </a:p>
          <a:p>
            <a:pPr marL="0" marR="0" indent="0">
              <a:buNone/>
            </a:pPr>
            <a:r>
              <a:rPr lang="en-US" sz="3500" b="1" dirty="0" err="1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Stoïcisme</a:t>
            </a:r>
            <a:r>
              <a:rPr lang="en-US" sz="3500" b="1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3500" dirty="0" err="1">
                <a:latin typeface="Times New Roman" pitchFamily="18" charset="0"/>
                <a:ea typeface="Times New Roman"/>
                <a:cs typeface="Times New Roman" pitchFamily="18" charset="0"/>
              </a:rPr>
              <a:t>Révéler</a:t>
            </a:r>
            <a:r>
              <a:rPr lang="en-US" sz="3500" dirty="0">
                <a:latin typeface="Times New Roman" pitchFamily="18" charset="0"/>
                <a:ea typeface="Times New Roman"/>
                <a:cs typeface="Times New Roman" pitchFamily="18" charset="0"/>
              </a:rPr>
              <a:t> et fortifier la </a:t>
            </a:r>
            <a:r>
              <a:rPr lang="en-US" sz="35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liberté</a:t>
            </a:r>
            <a:r>
              <a:rPr lang="en-US" sz="35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ea typeface="Times New Roman"/>
                <a:cs typeface="Times New Roman" pitchFamily="18" charset="0"/>
              </a:rPr>
              <a:t>intérieure</a:t>
            </a:r>
            <a:endParaRPr lang="en-US" sz="35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en-US" dirty="0"/>
          </a:p>
          <a:p>
            <a:pPr marL="109728" indent="0">
              <a:buNone/>
            </a:pP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Idealism: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A means of purification</a:t>
            </a:r>
            <a:br>
              <a:rPr lang="en-US" sz="3500" dirty="0">
                <a:latin typeface="Times New Roman" pitchFamily="18" charset="0"/>
                <a:cs typeface="Times New Roman" pitchFamily="18" charset="0"/>
              </a:rPr>
            </a:b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Realism: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A space for character formation</a:t>
            </a:r>
            <a:br>
              <a:rPr lang="en-US" sz="3500" dirty="0">
                <a:latin typeface="Times New Roman" pitchFamily="18" charset="0"/>
                <a:cs typeface="Times New Roman" pitchFamily="18" charset="0"/>
              </a:rPr>
            </a:b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Epicureanism: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Correcting our life mistakes</a:t>
            </a:r>
            <a:br>
              <a:rPr lang="en-US" sz="3500" dirty="0">
                <a:latin typeface="Times New Roman" pitchFamily="18" charset="0"/>
                <a:cs typeface="Times New Roman" pitchFamily="18" charset="0"/>
              </a:rPr>
            </a:b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Stoicism: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Revealing and strengthening inner freedom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66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4400" dirty="0">
                <a:solidFill>
                  <a:prstClr val="black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Cosmovision grecque</a:t>
            </a:r>
            <a:endParaRPr sz="4400" dirty="0"/>
          </a:p>
        </p:txBody>
      </p:sp>
      <p:sp>
        <p:nvSpPr>
          <p:cNvPr id="4" name="Rectangle 3"/>
          <p:cNvSpPr/>
          <p:nvPr/>
        </p:nvSpPr>
        <p:spPr>
          <a:xfrm>
            <a:off x="457200" y="3378200"/>
            <a:ext cx="8229600" cy="59266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73729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Sens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souffrance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marR="0" indent="0">
              <a:buNone/>
            </a:pPr>
            <a:r>
              <a:rPr lang="en-US" sz="3200" dirty="0" smtClean="0">
                <a:latin typeface="Times New Roman"/>
                <a:ea typeface="Times New Roman"/>
              </a:rPr>
              <a:t>1- </a:t>
            </a:r>
            <a:r>
              <a:rPr lang="en-US" sz="3200" dirty="0" err="1" smtClean="0">
                <a:latin typeface="Times New Roman"/>
                <a:ea typeface="Times New Roman"/>
              </a:rPr>
              <a:t>Une</a:t>
            </a:r>
            <a:r>
              <a:rPr lang="en-US" sz="3200" dirty="0" smtClean="0">
                <a:latin typeface="Times New Roman"/>
                <a:ea typeface="Times New Roman"/>
              </a:rPr>
              <a:t> </a:t>
            </a:r>
            <a:r>
              <a:rPr lang="en-US" sz="3200" dirty="0" err="1">
                <a:latin typeface="Times New Roman"/>
                <a:ea typeface="Times New Roman"/>
              </a:rPr>
              <a:t>réalité</a:t>
            </a:r>
            <a:r>
              <a:rPr lang="en-US" sz="3200" dirty="0">
                <a:latin typeface="Times New Roman"/>
                <a:ea typeface="Times New Roman"/>
              </a:rPr>
              <a:t> de </a:t>
            </a:r>
            <a:r>
              <a:rPr lang="en-US" sz="3200" dirty="0" err="1">
                <a:latin typeface="Times New Roman"/>
                <a:ea typeface="Times New Roman"/>
              </a:rPr>
              <a:t>l’alliance</a:t>
            </a:r>
            <a:endParaRPr lang="en-US" sz="3200" dirty="0">
              <a:latin typeface="Times New Roman"/>
              <a:ea typeface="Times New Roman"/>
            </a:endParaRPr>
          </a:p>
          <a:p>
            <a:pPr marL="0" marR="0" indent="0">
              <a:buNone/>
            </a:pPr>
            <a:r>
              <a:rPr lang="en-US" sz="3200" dirty="0" smtClean="0">
                <a:latin typeface="Times New Roman"/>
                <a:ea typeface="Times New Roman"/>
              </a:rPr>
              <a:t>2- Un </a:t>
            </a:r>
            <a:r>
              <a:rPr lang="en-US" sz="3200" dirty="0">
                <a:latin typeface="Times New Roman"/>
                <a:ea typeface="Times New Roman"/>
              </a:rPr>
              <a:t>moment de relation </a:t>
            </a:r>
          </a:p>
          <a:p>
            <a:pPr marL="0" marR="0" indent="0">
              <a:buNone/>
            </a:pPr>
            <a:r>
              <a:rPr lang="en-US" sz="3200" dirty="0" smtClean="0">
                <a:latin typeface="Times New Roman"/>
                <a:ea typeface="Times New Roman"/>
              </a:rPr>
              <a:t>3- Un </a:t>
            </a:r>
            <a:r>
              <a:rPr lang="en-US" sz="3200" dirty="0">
                <a:latin typeface="Times New Roman"/>
                <a:ea typeface="Times New Roman"/>
              </a:rPr>
              <a:t>terrain de </a:t>
            </a:r>
            <a:r>
              <a:rPr lang="en-US" sz="3200" dirty="0" smtClean="0">
                <a:latin typeface="Times New Roman"/>
                <a:ea typeface="Times New Roman"/>
              </a:rPr>
              <a:t>transformation</a:t>
            </a:r>
          </a:p>
          <a:p>
            <a:pPr marL="0" marR="0" indent="0">
              <a:buNone/>
            </a:pPr>
            <a:endParaRPr lang="en-US" sz="3200" dirty="0">
              <a:latin typeface="Times New Roman"/>
              <a:cs typeface="Times New Roman" pitchFamily="18" charset="0"/>
            </a:endParaRPr>
          </a:p>
          <a:p>
            <a:pPr marL="0" marR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– A reality of the covenant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2– A moment of relationship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3– A ground for transformation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prstClr val="black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Cosmovision hébraïque</a:t>
            </a:r>
            <a:endParaRPr sz="4000" dirty="0"/>
          </a:p>
        </p:txBody>
      </p:sp>
      <p:sp>
        <p:nvSpPr>
          <p:cNvPr id="4" name="Rectangle 3"/>
          <p:cNvSpPr/>
          <p:nvPr/>
        </p:nvSpPr>
        <p:spPr>
          <a:xfrm>
            <a:off x="457200" y="3632198"/>
            <a:ext cx="8229600" cy="110067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9333"/>
            <a:ext cx="8229600" cy="3966824"/>
          </a:xfrm>
        </p:spPr>
        <p:txBody>
          <a:bodyPr/>
          <a:lstStyle/>
          <a:p>
            <a:pPr marL="0" marR="0" indent="0" algn="just">
              <a:buNone/>
            </a:pPr>
            <a:r>
              <a:rPr lang="en-US" sz="3200" dirty="0">
                <a:latin typeface="Times New Roman"/>
                <a:ea typeface="Times New Roman"/>
              </a:rPr>
              <a:t>Le </a:t>
            </a:r>
            <a:r>
              <a:rPr lang="en-US" sz="3200" dirty="0" err="1">
                <a:latin typeface="Times New Roman"/>
                <a:ea typeface="Times New Roman"/>
              </a:rPr>
              <a:t>problème</a:t>
            </a:r>
            <a:r>
              <a:rPr lang="en-US" sz="3200" dirty="0">
                <a:latin typeface="Times New Roman"/>
                <a:ea typeface="Times New Roman"/>
              </a:rPr>
              <a:t> du mal et de la </a:t>
            </a:r>
            <a:r>
              <a:rPr lang="en-US" sz="3200" dirty="0" err="1">
                <a:latin typeface="Times New Roman"/>
                <a:ea typeface="Times New Roman"/>
              </a:rPr>
              <a:t>souffrance</a:t>
            </a:r>
            <a:r>
              <a:rPr lang="en-US" sz="3200" dirty="0">
                <a:latin typeface="Times New Roman"/>
                <a:ea typeface="Times New Roman"/>
              </a:rPr>
              <a:t>: un argument </a:t>
            </a:r>
            <a:r>
              <a:rPr lang="en-US" sz="3200" dirty="0" err="1" smtClean="0">
                <a:latin typeface="Times New Roman"/>
                <a:ea typeface="Times New Roman"/>
              </a:rPr>
              <a:t>athée</a:t>
            </a:r>
            <a:r>
              <a:rPr lang="en-US" sz="3200" dirty="0" smtClean="0">
                <a:latin typeface="Times New Roman"/>
                <a:ea typeface="Times New Roman"/>
              </a:rPr>
              <a:t> (</a:t>
            </a:r>
            <a:r>
              <a:rPr lang="en-US" sz="3200" dirty="0" err="1" smtClean="0">
                <a:latin typeface="Times New Roman"/>
                <a:ea typeface="Times New Roman"/>
              </a:rPr>
              <a:t>Sponville</a:t>
            </a:r>
            <a:r>
              <a:rPr lang="en-US" sz="3200" dirty="0" smtClean="0">
                <a:latin typeface="Times New Roman"/>
                <a:ea typeface="Times New Roman"/>
              </a:rPr>
              <a:t>, 2008).</a:t>
            </a:r>
          </a:p>
          <a:p>
            <a:pPr marL="0" marR="0" indent="0">
              <a:buNone/>
            </a:pPr>
            <a:r>
              <a:rPr lang="en-US" sz="3200" dirty="0" err="1">
                <a:latin typeface="Times New Roman"/>
                <a:ea typeface="Times New Roman"/>
              </a:rPr>
              <a:t>L’athéisme</a:t>
            </a:r>
            <a:r>
              <a:rPr lang="en-US" sz="3200" dirty="0">
                <a:latin typeface="Times New Roman"/>
                <a:ea typeface="Times New Roman"/>
              </a:rPr>
              <a:t> et le </a:t>
            </a:r>
            <a:r>
              <a:rPr lang="en-US" sz="3200" dirty="0" err="1" smtClean="0">
                <a:latin typeface="Times New Roman"/>
                <a:ea typeface="Times New Roman"/>
              </a:rPr>
              <a:t>manque</a:t>
            </a:r>
            <a:r>
              <a:rPr lang="en-US" sz="3200" dirty="0" smtClean="0">
                <a:latin typeface="Times New Roman"/>
                <a:ea typeface="Times New Roman"/>
              </a:rPr>
              <a:t> </a:t>
            </a:r>
            <a:r>
              <a:rPr lang="en-US" sz="3200" dirty="0" err="1">
                <a:latin typeface="Times New Roman"/>
                <a:ea typeface="Times New Roman"/>
              </a:rPr>
              <a:t>d’intégrité</a:t>
            </a:r>
            <a:r>
              <a:rPr lang="en-US" sz="3200" dirty="0">
                <a:latin typeface="Times New Roman"/>
                <a:ea typeface="Times New Roman"/>
              </a:rPr>
              <a:t> </a:t>
            </a:r>
            <a:r>
              <a:rPr lang="en-US" sz="3200" dirty="0" err="1" smtClean="0">
                <a:latin typeface="Times New Roman"/>
                <a:ea typeface="Times New Roman"/>
              </a:rPr>
              <a:t>intellectuelle</a:t>
            </a:r>
            <a:endParaRPr lang="en-US" sz="3200" dirty="0" smtClean="0">
              <a:latin typeface="Times New Roman"/>
              <a:ea typeface="Times New Roman"/>
            </a:endParaRPr>
          </a:p>
          <a:p>
            <a:pPr marL="0" marR="0" indent="0">
              <a:buNone/>
            </a:pPr>
            <a:endParaRPr lang="en-US" sz="3200" dirty="0">
              <a:latin typeface="Times New Roman"/>
              <a:cs typeface="Times New Roman" pitchFamily="18" charset="0"/>
            </a:endParaRPr>
          </a:p>
          <a:p>
            <a:pPr marL="0" marR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problem of evil and suffering: an atheist argument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Sponville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2008).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Atheism and the lack of intellectual integrity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33" y="274638"/>
            <a:ext cx="8559800" cy="1291696"/>
          </a:xfrm>
        </p:spPr>
        <p:txBody>
          <a:bodyPr>
            <a:normAutofit/>
          </a:bodyPr>
          <a:lstStyle/>
          <a:p>
            <a:pPr marL="0" marR="0" algn="ctr"/>
            <a:r>
              <a:rPr lang="en-US" sz="4400" dirty="0" err="1" smtClean="0">
                <a:effectLst/>
                <a:latin typeface="Times New Roman"/>
                <a:ea typeface="Times New Roman"/>
              </a:rPr>
              <a:t>Souffrance</a:t>
            </a:r>
            <a:r>
              <a:rPr lang="en-US" sz="44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4400" dirty="0">
                <a:effectLst/>
                <a:latin typeface="Times New Roman"/>
                <a:ea typeface="Times New Roman"/>
              </a:rPr>
              <a:t>et </a:t>
            </a:r>
            <a:r>
              <a:rPr lang="en-US" sz="4400" dirty="0" err="1" smtClean="0">
                <a:effectLst/>
                <a:latin typeface="Times New Roman"/>
                <a:ea typeface="Times New Roman"/>
              </a:rPr>
              <a:t>philosophie</a:t>
            </a:r>
            <a:r>
              <a:rPr lang="en-US" sz="44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4400" dirty="0" err="1">
                <a:effectLst/>
                <a:latin typeface="Calibri"/>
                <a:ea typeface="Calibri"/>
                <a:cs typeface="Times New Roman"/>
              </a:rPr>
              <a:t>Athéiste</a:t>
            </a:r>
            <a:endParaRPr lang="en-US" sz="4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265167"/>
            <a:ext cx="8229600" cy="96099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007534"/>
            <a:ext cx="8128000" cy="4999758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  <a:buClr>
                <a:srgbClr val="2DA2BF"/>
              </a:buClr>
              <a:buNone/>
              <a:tabLst>
                <a:tab pos="457200" algn="l"/>
              </a:tabLst>
            </a:pPr>
            <a:r>
              <a:rPr lang="en-US" sz="3200" dirty="0" smtClean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1- Si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Dieu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est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omnipotent,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alors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il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peut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obtenir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absolument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tout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ce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qu’il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veut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109728" lvl="0" indent="0" algn="just">
              <a:buClr>
                <a:srgbClr val="2DA2BF"/>
              </a:buClr>
              <a:buNone/>
            </a:pPr>
            <a:r>
              <a:rPr lang="en-US" sz="32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2- Si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Dieu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est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parfaitement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bon,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alors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il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est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impossible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qu’il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veuille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que</a:t>
            </a:r>
            <a:r>
              <a:rPr lang="en-US" sz="3200" dirty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du mal se </a:t>
            </a:r>
            <a:r>
              <a:rPr lang="en-US" sz="3200" dirty="0" err="1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produise</a:t>
            </a:r>
            <a:r>
              <a:rPr lang="en-US" sz="3200" dirty="0" smtClean="0">
                <a:solidFill>
                  <a:srgbClr val="27354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marL="109728" lvl="0" indent="0" algn="just">
              <a:buClr>
                <a:srgbClr val="2DA2BF"/>
              </a:buClr>
              <a:buNone/>
            </a:pPr>
            <a:endParaRPr lang="en-US" sz="3200" dirty="0">
              <a:solidFill>
                <a:srgbClr val="27354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09728" lvl="0" indent="0" algn="just">
              <a:buClr>
                <a:srgbClr val="2DA2BF"/>
              </a:buClr>
              <a:buNone/>
            </a:pP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1- If 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God were good, He would wish to make his creatures perfectly happy.</a:t>
            </a:r>
          </a:p>
          <a:p>
            <a:pPr marL="109728" lvl="0" indent="0" algn="just">
              <a:buClr>
                <a:srgbClr val="2DA2BF"/>
              </a:buClr>
              <a:buNone/>
            </a:pP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2- If 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God were almighty, He would be able to do what He wished. </a:t>
            </a:r>
          </a:p>
          <a:p>
            <a:pPr marL="109728" lvl="0" indent="0" algn="just">
              <a:buClr>
                <a:srgbClr val="2DA2BF"/>
              </a:buClr>
              <a:buNone/>
            </a:pP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err="1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Deux</a:t>
            </a:r>
            <a:r>
              <a:rPr lang="en-US" sz="4400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4400" dirty="0" err="1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présuppositions</a:t>
            </a:r>
            <a:r>
              <a:rPr lang="en-US" sz="4400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4400" dirty="0" err="1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fondamentales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1" y="3200400"/>
            <a:ext cx="8229600" cy="127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634</TotalTime>
  <Words>562</Words>
  <Application>Microsoft Office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                   Sujet / Topic</vt:lpstr>
      <vt:lpstr>Introduction</vt:lpstr>
      <vt:lpstr>Philosophie / philosophy</vt:lpstr>
      <vt:lpstr>Cosmovision / Worldview</vt:lpstr>
      <vt:lpstr>Cosmovision égyptienne: Maât</vt:lpstr>
      <vt:lpstr>Cosmovision grecque</vt:lpstr>
      <vt:lpstr>Cosmovision hébraïque</vt:lpstr>
      <vt:lpstr>Souffrance et philosophie Athéiste</vt:lpstr>
      <vt:lpstr>Deux présuppositions fondamentales</vt:lpstr>
      <vt:lpstr>Perspective de Plantinga</vt:lpstr>
      <vt:lpstr>Des raisons moralement suffisantes</vt:lpstr>
      <vt:lpstr>Le fardeau de la preuve et  intégrité intellectuelle</vt:lpstr>
      <vt:lpstr>Conclusion: Le pourquoi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</dc:title>
  <dc:creator>User</dc:creator>
  <dc:description>generated using python-pptx</dc:description>
  <cp:lastModifiedBy>User</cp:lastModifiedBy>
  <cp:revision>28</cp:revision>
  <cp:lastPrinted>2025-12-12T00:34:23Z</cp:lastPrinted>
  <dcterms:created xsi:type="dcterms:W3CDTF">2013-01-27T09:14:16Z</dcterms:created>
  <dcterms:modified xsi:type="dcterms:W3CDTF">2025-12-12T00:36:00Z</dcterms:modified>
</cp:coreProperties>
</file>