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58" r:id="rId4"/>
    <p:sldId id="259" r:id="rId5"/>
    <p:sldId id="260" r:id="rId6"/>
    <p:sldId id="261" r:id="rId7"/>
    <p:sldId id="262" r:id="rId8"/>
    <p:sldId id="265" r:id="rId9"/>
    <p:sldId id="266" r:id="rId10"/>
    <p:sldId id="267" r:id="rId11"/>
    <p:sldId id="268" r:id="rId12"/>
    <p:sldId id="269" r:id="rId13"/>
    <p:sldId id="270" r:id="rId14"/>
    <p:sldId id="257" r:id="rId15"/>
    <p:sldId id="271" r:id="rId16"/>
    <p:sldId id="283" r:id="rId17"/>
    <p:sldId id="284" r:id="rId18"/>
    <p:sldId id="285" r:id="rId19"/>
    <p:sldId id="272" r:id="rId20"/>
    <p:sldId id="273" r:id="rId21"/>
    <p:sldId id="274" r:id="rId22"/>
    <p:sldId id="275" r:id="rId23"/>
    <p:sldId id="276" r:id="rId24"/>
    <p:sldId id="277" r:id="rId25"/>
    <p:sldId id="278" r:id="rId26"/>
    <p:sldId id="279" r:id="rId27"/>
    <p:sldId id="280" r:id="rId28"/>
    <p:sldId id="281" r:id="rId29"/>
    <p:sldId id="28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62"/>
  </p:normalViewPr>
  <p:slideViewPr>
    <p:cSldViewPr snapToGrid="0">
      <p:cViewPr varScale="1">
        <p:scale>
          <a:sx n="99" d="100"/>
          <a:sy n="99" d="100"/>
        </p:scale>
        <p:origin x="86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3F379-1471-D132-0AE4-9DAE139687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648F345A-9377-95DE-59E7-899116CCA9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B98D7FFE-6CD5-7C23-AEBD-29FB324F9CA9}"/>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98A83499-91D4-36F8-81AD-B65F9F6A23C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FBD07B6-3C78-CD40-B9AC-FB15023D0EC1}"/>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2266560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1BAD2-694A-725D-3AB2-A5520732A9B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1BCF2A6-D8E8-B40F-573D-7681057C20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C1279BE-6AEC-C8D5-B5A9-9BBA4CA1C5DC}"/>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812E23B8-8F28-1266-122F-81B07D5DC7E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26831C3-02BD-413D-A2E2-05A122166848}"/>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1694117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07E0D4-C240-3AF1-E09E-CEB6C1780B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D28CF518-DF99-EA4E-9368-0A03D642F0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3A7201B-2F51-CD81-56AF-C85CE411DEA9}"/>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42E8D7DC-B8D9-2B4E-0E3B-2057B3F8B54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E4A780A-CB7A-A628-0794-E00CAA2A22E4}"/>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595402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D30F4-D84C-20B8-731B-90E1C7FD06A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2029BF29-F780-37DC-87C7-EC638FEC97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3CA07C0-C084-F9AB-DDC8-CF0AA28C1198}"/>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F47D145D-FE37-636D-C4EC-C9993A47B5C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82CBE9D-1EAF-E9A9-3BD3-9F29583FAE58}"/>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2154375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2038-ECDB-4A6E-6969-15FB1F2B01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B04782D3-8CD1-2275-B681-F38D153217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0D0F1A-9745-2DA0-6FBD-346059D54162}"/>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C4C8E685-0FA3-9C17-74F9-7D8D21FC19E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9C1C398-F07B-F411-5343-79D14DA8215E}"/>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3366886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21596-26FB-8B9E-2D5F-E2A50B32FCF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E398F9A8-923B-E930-1B8B-A5B223CEB2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EBC59EEE-DEEA-5CC8-A073-F0C0BB46A0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B254BFE3-F8F9-DCBB-ADBC-DFC5536F1BCB}"/>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6" name="Footer Placeholder 5">
            <a:extLst>
              <a:ext uri="{FF2B5EF4-FFF2-40B4-BE49-F238E27FC236}">
                <a16:creationId xmlns:a16="http://schemas.microsoft.com/office/drawing/2014/main" id="{BA5E08D2-00B0-3C84-C00B-E8BB86E54DFD}"/>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364AE17-7942-800C-3EB9-3B983CCBF8C6}"/>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4188483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07BBE-0070-3A3A-8E30-75B24391B64D}"/>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02C7D82D-3EC2-7E13-B00D-16172E61EC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1AC54A-9A44-E51C-5808-3219761B11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8626E681-F71F-57F9-51F8-6F9C8025C4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F0E44E-80B7-C623-4B96-4C1CF367D4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76991136-E153-CA3B-73D2-60FFB3FF04DD}"/>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8" name="Footer Placeholder 7">
            <a:extLst>
              <a:ext uri="{FF2B5EF4-FFF2-40B4-BE49-F238E27FC236}">
                <a16:creationId xmlns:a16="http://schemas.microsoft.com/office/drawing/2014/main" id="{7F954A7B-0A24-7699-70DD-A7889449FEDE}"/>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1EDDA2CA-771D-4BBC-9151-094715C1632B}"/>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126824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5BA4C-6805-CE21-0937-B9CDD66DE105}"/>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4F0179B8-5B0F-B5A3-5FE4-077E3DDF2675}"/>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4" name="Footer Placeholder 3">
            <a:extLst>
              <a:ext uri="{FF2B5EF4-FFF2-40B4-BE49-F238E27FC236}">
                <a16:creationId xmlns:a16="http://schemas.microsoft.com/office/drawing/2014/main" id="{DF33DB0D-A5B5-518D-79D2-14C0862107B2}"/>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D56B1A1B-D938-BE17-1279-4E21D9385363}"/>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1731741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46C0E5-784D-5A95-9F6A-4CBF8C33113B}"/>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3" name="Footer Placeholder 2">
            <a:extLst>
              <a:ext uri="{FF2B5EF4-FFF2-40B4-BE49-F238E27FC236}">
                <a16:creationId xmlns:a16="http://schemas.microsoft.com/office/drawing/2014/main" id="{C85E9E9D-5E5D-D36D-0BAF-61030D39107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EFA0E0EA-DC60-9CC1-0B2F-44889A9A38FF}"/>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2757865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74C1D-3B59-D63B-8220-CF2FEDD6B2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B2CD86E5-2AD5-268C-0750-D8C52DB8ED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3928B07B-7EE8-9975-9D80-6CDFE6D0FA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0E46F8-5B11-9B4B-F851-D071D20D43D7}"/>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6" name="Footer Placeholder 5">
            <a:extLst>
              <a:ext uri="{FF2B5EF4-FFF2-40B4-BE49-F238E27FC236}">
                <a16:creationId xmlns:a16="http://schemas.microsoft.com/office/drawing/2014/main" id="{B4FF15C5-825A-321A-3428-567D52600A11}"/>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FC9A1936-BD7B-5025-1D59-203EF10028AE}"/>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1604091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83ECC-D887-11FA-1EE5-205B4CE135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FCB69F25-47BC-41B7-B00C-7DF4C8583F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41097396-1866-3F73-7813-73DE2EEEAA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D1368A-4455-BDBF-E4E3-ACE2A71A1B8B}"/>
              </a:ext>
            </a:extLst>
          </p:cNvPr>
          <p:cNvSpPr>
            <a:spLocks noGrp="1"/>
          </p:cNvSpPr>
          <p:nvPr>
            <p:ph type="dt" sz="half" idx="10"/>
          </p:nvPr>
        </p:nvSpPr>
        <p:spPr/>
        <p:txBody>
          <a:bodyPr/>
          <a:lstStyle/>
          <a:p>
            <a:fld id="{4B893F9C-207D-754A-95AC-CCC412B61E2D}" type="datetimeFigureOut">
              <a:rPr lang="fr-FR" smtClean="0"/>
              <a:t>09/12/2025</a:t>
            </a:fld>
            <a:endParaRPr lang="fr-FR"/>
          </a:p>
        </p:txBody>
      </p:sp>
      <p:sp>
        <p:nvSpPr>
          <p:cNvPr id="6" name="Footer Placeholder 5">
            <a:extLst>
              <a:ext uri="{FF2B5EF4-FFF2-40B4-BE49-F238E27FC236}">
                <a16:creationId xmlns:a16="http://schemas.microsoft.com/office/drawing/2014/main" id="{33500561-858F-B111-C034-907F9905657E}"/>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5E0CA90E-48C2-85C0-52AE-4706EE15C8DB}"/>
              </a:ext>
            </a:extLst>
          </p:cNvPr>
          <p:cNvSpPr>
            <a:spLocks noGrp="1"/>
          </p:cNvSpPr>
          <p:nvPr>
            <p:ph type="sldNum" sz="quarter" idx="12"/>
          </p:nvPr>
        </p:nvSpPr>
        <p:spPr/>
        <p:txBody>
          <a:bodyPr/>
          <a:lstStyle/>
          <a:p>
            <a:fld id="{A7F18F77-2160-B04E-8678-596E4598B0A4}" type="slidenum">
              <a:rPr lang="fr-FR" smtClean="0"/>
              <a:t>‹#›</a:t>
            </a:fld>
            <a:endParaRPr lang="fr-FR"/>
          </a:p>
        </p:txBody>
      </p:sp>
    </p:spTree>
    <p:extLst>
      <p:ext uri="{BB962C8B-B14F-4D97-AF65-F5344CB8AC3E}">
        <p14:creationId xmlns:p14="http://schemas.microsoft.com/office/powerpoint/2010/main" val="3426898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46D3AC-4490-EAC0-5076-A89C530A07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861FFF2-7769-F145-08F7-238AC3A264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EF09F5D-36EB-D2AE-81F9-772AC0413D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B893F9C-207D-754A-95AC-CCC412B61E2D}" type="datetimeFigureOut">
              <a:rPr lang="fr-FR" smtClean="0"/>
              <a:t>09/12/2025</a:t>
            </a:fld>
            <a:endParaRPr lang="fr-FR"/>
          </a:p>
        </p:txBody>
      </p:sp>
      <p:sp>
        <p:nvSpPr>
          <p:cNvPr id="5" name="Footer Placeholder 4">
            <a:extLst>
              <a:ext uri="{FF2B5EF4-FFF2-40B4-BE49-F238E27FC236}">
                <a16:creationId xmlns:a16="http://schemas.microsoft.com/office/drawing/2014/main" id="{E6464E77-9928-5A34-FEAA-C5B51235AF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Slide Number Placeholder 5">
            <a:extLst>
              <a:ext uri="{FF2B5EF4-FFF2-40B4-BE49-F238E27FC236}">
                <a16:creationId xmlns:a16="http://schemas.microsoft.com/office/drawing/2014/main" id="{07D6CFE9-A642-A24F-0AEB-7F7C25274D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F18F77-2160-B04E-8678-596E4598B0A4}" type="slidenum">
              <a:rPr lang="fr-FR" smtClean="0"/>
              <a:t>‹#›</a:t>
            </a:fld>
            <a:endParaRPr lang="fr-FR"/>
          </a:p>
        </p:txBody>
      </p:sp>
    </p:spTree>
    <p:extLst>
      <p:ext uri="{BB962C8B-B14F-4D97-AF65-F5344CB8AC3E}">
        <p14:creationId xmlns:p14="http://schemas.microsoft.com/office/powerpoint/2010/main" val="2433048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mcitv.com/bible/psaumes-88-3.html#3" TargetMode="External"/><Relationship Id="rId2" Type="http://schemas.openxmlformats.org/officeDocument/2006/relationships/hyperlink" Target="https://emcitv.com/bible/psaumes-88-2.html#2" TargetMode="External"/><Relationship Id="rId1" Type="http://schemas.openxmlformats.org/officeDocument/2006/relationships/slideLayout" Target="../slideLayouts/slideLayout2.xml"/><Relationship Id="rId5" Type="http://schemas.openxmlformats.org/officeDocument/2006/relationships/hyperlink" Target="https://emcitv.com/bible/psaumes-88-5.html#5" TargetMode="External"/><Relationship Id="rId4" Type="http://schemas.openxmlformats.org/officeDocument/2006/relationships/hyperlink" Target="https://emcitv.com/bible/psaumes-88-4.html#4"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emcitv.com/bible/psaumes-88-7.html#7" TargetMode="External"/><Relationship Id="rId2" Type="http://schemas.openxmlformats.org/officeDocument/2006/relationships/hyperlink" Target="https://emcitv.com/bible/psaumes-88-6.html#6" TargetMode="External"/><Relationship Id="rId1" Type="http://schemas.openxmlformats.org/officeDocument/2006/relationships/slideLayout" Target="../slideLayouts/slideLayout2.xml"/><Relationship Id="rId5" Type="http://schemas.openxmlformats.org/officeDocument/2006/relationships/hyperlink" Target="https://emcitv.com/bible/psaumes-88-9.html#9" TargetMode="External"/><Relationship Id="rId4" Type="http://schemas.openxmlformats.org/officeDocument/2006/relationships/hyperlink" Target="https://emcitv.com/bible/psaumes-88-8.html#8"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emcitv.com/bible/psaumes-88-11.html#11" TargetMode="External"/><Relationship Id="rId2" Type="http://schemas.openxmlformats.org/officeDocument/2006/relationships/hyperlink" Target="https://emcitv.com/bible/psaumes-88-10.html#10" TargetMode="External"/><Relationship Id="rId1" Type="http://schemas.openxmlformats.org/officeDocument/2006/relationships/slideLayout" Target="../slideLayouts/slideLayout2.xml"/><Relationship Id="rId6" Type="http://schemas.openxmlformats.org/officeDocument/2006/relationships/hyperlink" Target="https://emcitv.com/bible/psaumes-88-14.html#14" TargetMode="External"/><Relationship Id="rId5" Type="http://schemas.openxmlformats.org/officeDocument/2006/relationships/hyperlink" Target="https://emcitv.com/bible/psaumes-88-13.html#13" TargetMode="External"/><Relationship Id="rId4" Type="http://schemas.openxmlformats.org/officeDocument/2006/relationships/hyperlink" Target="https://emcitv.com/bible/psaumes-88-12.html#12"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emcitv.com/bible/psaumes-88-16.html#16" TargetMode="External"/><Relationship Id="rId2" Type="http://schemas.openxmlformats.org/officeDocument/2006/relationships/hyperlink" Target="https://emcitv.com/bible/psaumes-88-15.html#15" TargetMode="External"/><Relationship Id="rId1" Type="http://schemas.openxmlformats.org/officeDocument/2006/relationships/slideLayout" Target="../slideLayouts/slideLayout2.xml"/><Relationship Id="rId6" Type="http://schemas.openxmlformats.org/officeDocument/2006/relationships/hyperlink" Target="https://emcitv.com/bible/psaumes-88-19.html#19" TargetMode="External"/><Relationship Id="rId5" Type="http://schemas.openxmlformats.org/officeDocument/2006/relationships/hyperlink" Target="https://emcitv.com/bible/psaumes-88-18.html#18" TargetMode="External"/><Relationship Id="rId4" Type="http://schemas.openxmlformats.org/officeDocument/2006/relationships/hyperlink" Target="https://emcitv.com/bible/psaumes-88-17.html#17"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a:extLst>
              <a:ext uri="{FF2B5EF4-FFF2-40B4-BE49-F238E27FC236}">
                <a16:creationId xmlns:a16="http://schemas.microsoft.com/office/drawing/2014/main" id="{E84F8BF2-22B4-5F9C-28CA-6BB6198FE56B}"/>
              </a:ext>
            </a:extLst>
          </p:cNvPr>
          <p:cNvSpPr>
            <a:spLocks noGrp="1"/>
          </p:cNvSpPr>
          <p:nvPr>
            <p:ph type="ctrTitle"/>
          </p:nvPr>
        </p:nvSpPr>
        <p:spPr>
          <a:xfrm>
            <a:off x="1712230" y="583345"/>
            <a:ext cx="9328558" cy="4672334"/>
          </a:xfrm>
        </p:spPr>
        <p:txBody>
          <a:bodyPr anchor="t">
            <a:normAutofit fontScale="90000"/>
          </a:bodyPr>
          <a:lstStyle/>
          <a:p>
            <a:pPr algn="r"/>
            <a:br>
              <a:rPr lang="en-US" sz="2600" b="1" dirty="0">
                <a:solidFill>
                  <a:srgbClr val="FFFFFF"/>
                </a:solidFill>
              </a:rPr>
            </a:br>
            <a:br>
              <a:rPr lang="en-US" sz="2600" b="1" dirty="0">
                <a:solidFill>
                  <a:srgbClr val="FFFFFF"/>
                </a:solidFill>
              </a:rPr>
            </a:br>
            <a:br>
              <a:rPr lang="en-US" sz="2600" b="1" dirty="0">
                <a:solidFill>
                  <a:srgbClr val="FFFFFF"/>
                </a:solidFill>
              </a:rPr>
            </a:br>
            <a:r>
              <a:rPr lang="en-US" sz="2600" b="1" dirty="0">
                <a:solidFill>
                  <a:srgbClr val="FFFFFF"/>
                </a:solidFill>
              </a:rPr>
              <a:t>   </a:t>
            </a:r>
            <a:br>
              <a:rPr lang="en-US" sz="2600" b="1" dirty="0">
                <a:solidFill>
                  <a:srgbClr val="FFFFFF"/>
                </a:solidFill>
              </a:rPr>
            </a:br>
            <a:br>
              <a:rPr lang="en-US" sz="2600" b="1" dirty="0">
                <a:solidFill>
                  <a:srgbClr val="FFFFFF"/>
                </a:solidFill>
              </a:rPr>
            </a:br>
            <a:br>
              <a:rPr lang="en-US" sz="2600" b="1" dirty="0">
                <a:solidFill>
                  <a:srgbClr val="FFFFFF"/>
                </a:solidFill>
              </a:rPr>
            </a:br>
            <a:br>
              <a:rPr lang="en-US" sz="2600" b="1" dirty="0">
                <a:solidFill>
                  <a:srgbClr val="FFFFFF"/>
                </a:solidFill>
              </a:rPr>
            </a:br>
            <a:r>
              <a:rPr lang="en-US" b="1" dirty="0" err="1">
                <a:solidFill>
                  <a:srgbClr val="FFFFFF"/>
                </a:solidFill>
              </a:rPr>
              <a:t>L’énigme</a:t>
            </a:r>
            <a:r>
              <a:rPr lang="en-US" b="1" dirty="0">
                <a:solidFill>
                  <a:srgbClr val="FFFFFF"/>
                </a:solidFill>
              </a:rPr>
              <a:t> de la </a:t>
            </a:r>
            <a:r>
              <a:rPr lang="en-US" b="1" dirty="0" err="1">
                <a:solidFill>
                  <a:srgbClr val="FFFFFF"/>
                </a:solidFill>
              </a:rPr>
              <a:t>souffrance</a:t>
            </a:r>
            <a:r>
              <a:rPr lang="en-US" b="1" dirty="0">
                <a:solidFill>
                  <a:srgbClr val="FFFFFF"/>
                </a:solidFill>
              </a:rPr>
              <a:t> humaine face à la question de Dieu</a:t>
            </a:r>
            <a:br>
              <a:rPr lang="en-US" sz="2600" dirty="0">
                <a:solidFill>
                  <a:srgbClr val="FFFFFF"/>
                </a:solidFill>
              </a:rPr>
            </a:br>
            <a:endParaRPr lang="en-US" sz="2600" dirty="0">
              <a:solidFill>
                <a:srgbClr val="FFFFFF"/>
              </a:solidFill>
            </a:endParaRPr>
          </a:p>
        </p:txBody>
      </p:sp>
      <p:sp>
        <p:nvSpPr>
          <p:cNvPr id="3" name="Subtitle 2">
            <a:extLst>
              <a:ext uri="{FF2B5EF4-FFF2-40B4-BE49-F238E27FC236}">
                <a16:creationId xmlns:a16="http://schemas.microsoft.com/office/drawing/2014/main" id="{7D8CD686-7F16-97E3-D005-C4B408D8EBD4}"/>
              </a:ext>
            </a:extLst>
          </p:cNvPr>
          <p:cNvSpPr>
            <a:spLocks noGrp="1"/>
          </p:cNvSpPr>
          <p:nvPr>
            <p:ph type="subTitle" idx="1"/>
          </p:nvPr>
        </p:nvSpPr>
        <p:spPr>
          <a:xfrm>
            <a:off x="1208227" y="5112914"/>
            <a:ext cx="9628195" cy="1364086"/>
          </a:xfrm>
        </p:spPr>
        <p:txBody>
          <a:bodyPr>
            <a:normAutofit fontScale="92500" lnSpcReduction="10000"/>
          </a:bodyPr>
          <a:lstStyle/>
          <a:p>
            <a:pPr algn="l"/>
            <a:endParaRPr lang="en-US" sz="2000" dirty="0">
              <a:solidFill>
                <a:srgbClr val="FFFFFF"/>
              </a:solidFill>
            </a:endParaRPr>
          </a:p>
          <a:p>
            <a:pPr algn="r"/>
            <a:r>
              <a:rPr lang="en-US" sz="3600" b="1" dirty="0">
                <a:solidFill>
                  <a:srgbClr val="FFFFFF"/>
                </a:solidFill>
              </a:rPr>
              <a:t>Standing4 Christ International </a:t>
            </a:r>
          </a:p>
          <a:p>
            <a:pPr algn="r"/>
            <a:r>
              <a:rPr lang="en-US" sz="2900" b="1" dirty="0">
                <a:solidFill>
                  <a:srgbClr val="FFFFFF"/>
                </a:solidFill>
              </a:rPr>
              <a:t>Dr Jean Abel Pierre</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dirty="0">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dirty="0">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dirty="0">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dirty="0">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dirty="0">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dirty="0">
              <a:solidFill>
                <a:srgbClr val="FFFFFF"/>
              </a:solidFill>
            </a:endParaRPr>
          </a:p>
        </p:txBody>
      </p:sp>
    </p:spTree>
    <p:extLst>
      <p:ext uri="{BB962C8B-B14F-4D97-AF65-F5344CB8AC3E}">
        <p14:creationId xmlns:p14="http://schemas.microsoft.com/office/powerpoint/2010/main" val="1810749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6A2EDB-5EBA-070F-A90A-9C2F2B9DC9A7}"/>
              </a:ext>
            </a:extLst>
          </p:cNvPr>
          <p:cNvSpPr>
            <a:spLocks noGrp="1"/>
          </p:cNvSpPr>
          <p:nvPr>
            <p:ph type="title"/>
          </p:nvPr>
        </p:nvSpPr>
        <p:spPr>
          <a:xfrm>
            <a:off x="838200" y="365125"/>
            <a:ext cx="10515600" cy="1325563"/>
          </a:xfrm>
        </p:spPr>
        <p:txBody>
          <a:bodyPr>
            <a:normAutofit/>
          </a:bodyPr>
          <a:lstStyle/>
          <a:p>
            <a:r>
              <a:rPr lang="en-US" sz="5400" b="1" noProof="0"/>
              <a:t>What is evil ? </a:t>
            </a:r>
            <a:r>
              <a:rPr lang="en-US" sz="5400"/>
              <a:t>(Continue)</a:t>
            </a:r>
            <a:endParaRPr lang="fr-F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11CF592-9A1F-EA41-31F1-7CBE33F5AE4A}"/>
              </a:ext>
            </a:extLst>
          </p:cNvPr>
          <p:cNvSpPr>
            <a:spLocks noGrp="1"/>
          </p:cNvSpPr>
          <p:nvPr>
            <p:ph idx="1"/>
          </p:nvPr>
        </p:nvSpPr>
        <p:spPr>
          <a:xfrm>
            <a:off x="838200" y="1929384"/>
            <a:ext cx="10515600" cy="4251960"/>
          </a:xfrm>
        </p:spPr>
        <p:txBody>
          <a:bodyPr>
            <a:normAutofit/>
          </a:bodyPr>
          <a:lstStyle/>
          <a:p>
            <a:pPr marL="0" indent="0">
              <a:buNone/>
            </a:pPr>
            <a:endParaRPr lang="en-US" sz="2200" dirty="0"/>
          </a:p>
          <a:p>
            <a:pPr marL="0" indent="0">
              <a:buNone/>
            </a:pPr>
            <a:endParaRPr lang="en-US" sz="2200" b="1" dirty="0"/>
          </a:p>
          <a:p>
            <a:pPr marL="0" indent="0">
              <a:buNone/>
            </a:pPr>
            <a:endParaRPr lang="en-US" sz="2200" b="1" dirty="0"/>
          </a:p>
          <a:p>
            <a:pPr marL="0" indent="0" algn="ctr">
              <a:buNone/>
            </a:pPr>
            <a:r>
              <a:rPr lang="en-US" sz="3600" b="1" dirty="0"/>
              <a:t>« </a:t>
            </a:r>
            <a:r>
              <a:rPr lang="en-US" sz="3600" b="1" i="1" dirty="0"/>
              <a:t>Le mal </a:t>
            </a:r>
            <a:r>
              <a:rPr lang="en-US" sz="3600" b="1" i="1" dirty="0" err="1"/>
              <a:t>n’est</a:t>
            </a:r>
            <a:r>
              <a:rPr lang="en-US" sz="3600" b="1" i="1" dirty="0"/>
              <a:t> pas un </a:t>
            </a:r>
            <a:r>
              <a:rPr lang="en-US" sz="3600" b="1" i="1" dirty="0" err="1"/>
              <a:t>être</a:t>
            </a:r>
            <a:r>
              <a:rPr lang="en-US" sz="3600" b="1" i="1" dirty="0"/>
              <a:t>, </a:t>
            </a:r>
            <a:r>
              <a:rPr lang="en-US" sz="3600" b="1" i="1" dirty="0" err="1"/>
              <a:t>mais</a:t>
            </a:r>
            <a:r>
              <a:rPr lang="en-US" sz="3600" b="1" i="1" dirty="0"/>
              <a:t> la privation d’un bien </a:t>
            </a:r>
            <a:r>
              <a:rPr lang="en-US" sz="3600" b="1" i="1" dirty="0" err="1"/>
              <a:t>dû</a:t>
            </a:r>
            <a:r>
              <a:rPr lang="en-US" sz="3600" b="1" i="1" dirty="0"/>
              <a:t>.</a:t>
            </a:r>
            <a:r>
              <a:rPr lang="en-US" sz="3600" b="1" dirty="0"/>
              <a:t> » </a:t>
            </a:r>
          </a:p>
          <a:p>
            <a:pPr marL="0" indent="0" algn="ctr">
              <a:buNone/>
            </a:pPr>
            <a:r>
              <a:rPr lang="en-US" sz="3600" dirty="0"/>
              <a:t>	Thomas </a:t>
            </a:r>
            <a:r>
              <a:rPr lang="en-US" sz="3600" dirty="0" err="1"/>
              <a:t>D’Aquin</a:t>
            </a:r>
            <a:r>
              <a:rPr lang="en-US" sz="3600" dirty="0"/>
              <a:t>, </a:t>
            </a:r>
            <a:r>
              <a:rPr lang="en-US" sz="3600" i="1" dirty="0"/>
              <a:t>Somme </a:t>
            </a:r>
            <a:r>
              <a:rPr lang="en-US" sz="3600" i="1" dirty="0" err="1"/>
              <a:t>théologique</a:t>
            </a:r>
            <a:endParaRPr lang="en-US" sz="3600" i="1" dirty="0"/>
          </a:p>
          <a:p>
            <a:endParaRPr lang="fr-FR" sz="2200" dirty="0"/>
          </a:p>
        </p:txBody>
      </p:sp>
    </p:spTree>
    <p:extLst>
      <p:ext uri="{BB962C8B-B14F-4D97-AF65-F5344CB8AC3E}">
        <p14:creationId xmlns:p14="http://schemas.microsoft.com/office/powerpoint/2010/main" val="365545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7D20D8-0E3D-0632-FCF4-5AB3E985FFA5}"/>
              </a:ext>
            </a:extLst>
          </p:cNvPr>
          <p:cNvSpPr>
            <a:spLocks noGrp="1"/>
          </p:cNvSpPr>
          <p:nvPr>
            <p:ph type="title"/>
          </p:nvPr>
        </p:nvSpPr>
        <p:spPr>
          <a:xfrm>
            <a:off x="838200" y="365125"/>
            <a:ext cx="10515600" cy="1325563"/>
          </a:xfrm>
        </p:spPr>
        <p:txBody>
          <a:bodyPr>
            <a:noAutofit/>
          </a:bodyPr>
          <a:lstStyle/>
          <a:p>
            <a:br>
              <a:rPr lang="en-US" sz="3200" b="1" dirty="0"/>
            </a:br>
            <a:r>
              <a:rPr lang="en-US" sz="3200" b="1" dirty="0"/>
              <a:t>1- The Philosophical Problem of Evil and Suffering</a:t>
            </a:r>
            <a:br>
              <a:rPr lang="en-US" sz="3200" b="1" dirty="0"/>
            </a:br>
            <a:endParaRPr lang="fr-FR" sz="32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CC4716A-4DC4-BC6C-F25C-7DBC5729D651}"/>
              </a:ext>
            </a:extLst>
          </p:cNvPr>
          <p:cNvSpPr>
            <a:spLocks noGrp="1"/>
          </p:cNvSpPr>
          <p:nvPr>
            <p:ph idx="1"/>
          </p:nvPr>
        </p:nvSpPr>
        <p:spPr>
          <a:xfrm>
            <a:off x="838200" y="1929384"/>
            <a:ext cx="10515600" cy="4251960"/>
          </a:xfrm>
        </p:spPr>
        <p:txBody>
          <a:bodyPr>
            <a:normAutofit fontScale="55000" lnSpcReduction="20000"/>
          </a:bodyPr>
          <a:lstStyle/>
          <a:p>
            <a:endParaRPr lang="fr-FR" sz="2200" dirty="0"/>
          </a:p>
          <a:p>
            <a:pPr marL="0" indent="0">
              <a:lnSpc>
                <a:spcPct val="134000"/>
              </a:lnSpc>
              <a:buNone/>
            </a:pPr>
            <a:r>
              <a:rPr lang="en-US" sz="5900" b="1" dirty="0"/>
              <a:t>There exists two philosophical formulations of the problem of evil:</a:t>
            </a:r>
            <a:br>
              <a:rPr lang="en-US" sz="5900" dirty="0"/>
            </a:br>
            <a:r>
              <a:rPr lang="en-US" sz="5900" dirty="0"/>
              <a:t>	</a:t>
            </a:r>
            <a:r>
              <a:rPr lang="en-US" sz="5900" b="1" dirty="0"/>
              <a:t>- The logical formulation </a:t>
            </a:r>
            <a:br>
              <a:rPr lang="en-US" sz="5900" b="1" dirty="0"/>
            </a:br>
            <a:r>
              <a:rPr lang="en-US" sz="5900" b="1" dirty="0"/>
              <a:t>	- The probabilistic (or evidential) formulation</a:t>
            </a:r>
            <a:endParaRPr lang="en-US" sz="5900" dirty="0"/>
          </a:p>
          <a:p>
            <a:pPr marL="0" indent="0" algn="r">
              <a:buNone/>
            </a:pPr>
            <a:endParaRPr lang="en-US" sz="2600" dirty="0"/>
          </a:p>
          <a:p>
            <a:pPr marL="0" indent="0" algn="r">
              <a:buNone/>
            </a:pPr>
            <a:endParaRPr lang="en-US" sz="2600" dirty="0"/>
          </a:p>
          <a:p>
            <a:pPr marL="0" indent="0" algn="r">
              <a:buNone/>
            </a:pPr>
            <a:r>
              <a:rPr lang="en-US" sz="2900" dirty="0"/>
              <a:t>Norman Geisler: </a:t>
            </a:r>
            <a:r>
              <a:rPr lang="en-US" sz="2900" i="1" dirty="0"/>
              <a:t>When Skeptics ask (1990, 2013); </a:t>
            </a:r>
          </a:p>
          <a:p>
            <a:pPr marL="0" indent="0" algn="r">
              <a:buNone/>
            </a:pPr>
            <a:r>
              <a:rPr lang="en-US" sz="2900" dirty="0"/>
              <a:t>Stephen T Davis: </a:t>
            </a:r>
            <a:r>
              <a:rPr lang="en-US" sz="2900" i="1" dirty="0"/>
              <a:t>God, Reason &amp; Theistic Proofs </a:t>
            </a:r>
            <a:r>
              <a:rPr lang="en-US" sz="2900" dirty="0"/>
              <a:t>(1997)</a:t>
            </a:r>
          </a:p>
          <a:p>
            <a:pPr marL="0" indent="0" algn="r">
              <a:buNone/>
            </a:pPr>
            <a:r>
              <a:rPr lang="en-US" sz="2900" dirty="0"/>
              <a:t>William L. Craig: Reasonable Faith (2008, 2017) </a:t>
            </a:r>
            <a:endParaRPr lang="fr-FR" sz="2900" dirty="0"/>
          </a:p>
        </p:txBody>
      </p:sp>
    </p:spTree>
    <p:extLst>
      <p:ext uri="{BB962C8B-B14F-4D97-AF65-F5344CB8AC3E}">
        <p14:creationId xmlns:p14="http://schemas.microsoft.com/office/powerpoint/2010/main" val="1417168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59BAAB-6AE0-12E6-5A21-DA8F08025FDA}"/>
              </a:ext>
            </a:extLst>
          </p:cNvPr>
          <p:cNvSpPr>
            <a:spLocks noGrp="1"/>
          </p:cNvSpPr>
          <p:nvPr>
            <p:ph type="title"/>
          </p:nvPr>
        </p:nvSpPr>
        <p:spPr>
          <a:xfrm>
            <a:off x="838200" y="365125"/>
            <a:ext cx="10515600" cy="1325563"/>
          </a:xfrm>
        </p:spPr>
        <p:txBody>
          <a:bodyPr>
            <a:noAutofit/>
          </a:bodyPr>
          <a:lstStyle/>
          <a:p>
            <a:pPr algn="ctr"/>
            <a:br>
              <a:rPr lang="en-US" b="1" dirty="0"/>
            </a:br>
            <a:r>
              <a:rPr lang="en-US" b="1" dirty="0"/>
              <a:t>1- The Philosophical Problem of Evil and Suffering</a:t>
            </a:r>
            <a:br>
              <a:rPr lang="en-US" b="1" dirty="0"/>
            </a:br>
            <a:endParaRPr lang="fr-FR"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C1B003D-99B3-3CE9-FA25-E96C3E2953CA}"/>
              </a:ext>
            </a:extLst>
          </p:cNvPr>
          <p:cNvSpPr>
            <a:spLocks noGrp="1"/>
          </p:cNvSpPr>
          <p:nvPr>
            <p:ph idx="1"/>
          </p:nvPr>
        </p:nvSpPr>
        <p:spPr>
          <a:xfrm>
            <a:off x="838200" y="1815921"/>
            <a:ext cx="10853928" cy="4676953"/>
          </a:xfrm>
        </p:spPr>
        <p:txBody>
          <a:bodyPr>
            <a:noAutofit/>
          </a:bodyPr>
          <a:lstStyle/>
          <a:p>
            <a:r>
              <a:rPr lang="en-US" sz="2600" b="1" dirty="0"/>
              <a:t>The logical formulation of the problem of evil</a:t>
            </a:r>
          </a:p>
          <a:p>
            <a:pPr marL="0" indent="0">
              <a:buNone/>
            </a:pPr>
            <a:r>
              <a:rPr lang="en-US" sz="2600" b="1" dirty="0"/>
              <a:t>	</a:t>
            </a:r>
            <a:r>
              <a:rPr lang="en-US" sz="2600" dirty="0"/>
              <a:t>It is logically impossible for God, defined as omniscient, omnipotent, 	and 	perfectly good, to exist at the same time as evil.</a:t>
            </a:r>
          </a:p>
          <a:p>
            <a:pPr marL="0" indent="0">
              <a:buNone/>
            </a:pPr>
            <a:r>
              <a:rPr lang="en-US" sz="2600" b="1" dirty="0"/>
              <a:t>1. </a:t>
            </a:r>
            <a:r>
              <a:rPr lang="en-US" sz="2600" dirty="0"/>
              <a:t>God is all-powerful, which means that He can eliminate evil.</a:t>
            </a:r>
            <a:br>
              <a:rPr lang="en-US" sz="2600" dirty="0"/>
            </a:br>
            <a:r>
              <a:rPr lang="en-US" sz="2600" b="1" dirty="0"/>
              <a:t>2. </a:t>
            </a:r>
            <a:r>
              <a:rPr lang="en-US" sz="2600" dirty="0"/>
              <a:t>God is all-knowing, which means that He knows that evil exists and knows how to eliminate it.</a:t>
            </a:r>
            <a:br>
              <a:rPr lang="en-US" sz="2600" dirty="0"/>
            </a:br>
            <a:r>
              <a:rPr lang="en-US" sz="2600" b="1" dirty="0"/>
              <a:t>3. </a:t>
            </a:r>
            <a:r>
              <a:rPr lang="en-US" sz="2600" dirty="0"/>
              <a:t>God is perfectly good, which means that He can only will to eliminate evil.</a:t>
            </a:r>
            <a:br>
              <a:rPr lang="en-US" sz="2600" dirty="0"/>
            </a:br>
            <a:r>
              <a:rPr lang="en-US" sz="2600" b="1" dirty="0"/>
              <a:t>4. </a:t>
            </a:r>
            <a:r>
              <a:rPr lang="en-US" sz="2600" dirty="0"/>
              <a:t>Yet, evil exists.</a:t>
            </a:r>
            <a:br>
              <a:rPr lang="en-US" sz="2600" dirty="0"/>
            </a:br>
            <a:r>
              <a:rPr lang="en-US" sz="2600" b="1" dirty="0"/>
              <a:t>5. </a:t>
            </a:r>
            <a:r>
              <a:rPr lang="en-US" sz="2600" dirty="0"/>
              <a:t>Therefore, either God does not exist, or He does not possess the above attributes</a:t>
            </a:r>
            <a:endParaRPr lang="fr-FR" sz="2600" dirty="0"/>
          </a:p>
        </p:txBody>
      </p:sp>
    </p:spTree>
    <p:extLst>
      <p:ext uri="{BB962C8B-B14F-4D97-AF65-F5344CB8AC3E}">
        <p14:creationId xmlns:p14="http://schemas.microsoft.com/office/powerpoint/2010/main" val="578670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C0D41-17A3-D0B1-BF03-3A50437ACFCA}"/>
              </a:ext>
            </a:extLst>
          </p:cNvPr>
          <p:cNvSpPr>
            <a:spLocks noGrp="1"/>
          </p:cNvSpPr>
          <p:nvPr>
            <p:ph type="title"/>
          </p:nvPr>
        </p:nvSpPr>
        <p:spPr/>
        <p:txBody>
          <a:bodyPr>
            <a:normAutofit fontScale="90000"/>
          </a:bodyPr>
          <a:lstStyle/>
          <a:p>
            <a:pPr algn="ctr"/>
            <a:br>
              <a:rPr lang="en-US" b="1" dirty="0"/>
            </a:br>
            <a:r>
              <a:rPr lang="en-US" b="1" dirty="0"/>
              <a:t>1- The Philosophical Problem of Evil and Suffering </a:t>
            </a:r>
            <a:r>
              <a:rPr lang="en-US" sz="3100" dirty="0"/>
              <a:t>(continue)</a:t>
            </a:r>
            <a:br>
              <a:rPr lang="en-US" b="1" dirty="0"/>
            </a:br>
            <a:endParaRPr lang="fr-FR" dirty="0"/>
          </a:p>
        </p:txBody>
      </p:sp>
      <p:sp>
        <p:nvSpPr>
          <p:cNvPr id="3" name="Content Placeholder 2">
            <a:extLst>
              <a:ext uri="{FF2B5EF4-FFF2-40B4-BE49-F238E27FC236}">
                <a16:creationId xmlns:a16="http://schemas.microsoft.com/office/drawing/2014/main" id="{C9B36CA5-0FA9-40AA-C9B0-7B9CCE4C2EA2}"/>
              </a:ext>
            </a:extLst>
          </p:cNvPr>
          <p:cNvSpPr>
            <a:spLocks noGrp="1"/>
          </p:cNvSpPr>
          <p:nvPr>
            <p:ph idx="1"/>
          </p:nvPr>
        </p:nvSpPr>
        <p:spPr/>
        <p:txBody>
          <a:bodyPr>
            <a:normAutofit/>
          </a:bodyPr>
          <a:lstStyle/>
          <a:p>
            <a:r>
              <a:rPr lang="en-US" b="1" noProof="0" dirty="0"/>
              <a:t>The evidential formulation of the problem of evil </a:t>
            </a:r>
          </a:p>
          <a:p>
            <a:pPr marL="0" indent="0">
              <a:buNone/>
            </a:pPr>
            <a:r>
              <a:rPr lang="en-US" noProof="0" dirty="0"/>
              <a:t>William Rowe: </a:t>
            </a:r>
            <a:r>
              <a:rPr lang="en-US" sz="2000" i="1" noProof="0" dirty="0"/>
              <a:t>The Problem of Evil and Some Varieties of Atheism</a:t>
            </a:r>
            <a:r>
              <a:rPr lang="en-US" sz="2000" noProof="0" dirty="0"/>
              <a:t> (1979).</a:t>
            </a:r>
          </a:p>
          <a:p>
            <a:pPr marL="0" indent="0">
              <a:lnSpc>
                <a:spcPct val="114000"/>
              </a:lnSpc>
              <a:buNone/>
            </a:pPr>
            <a:r>
              <a:rPr lang="en-US" b="1" dirty="0"/>
              <a:t>1. </a:t>
            </a:r>
            <a:r>
              <a:rPr lang="en-US" dirty="0"/>
              <a:t>There exist intense sufferings that seem to have no morally sufficient reason. </a:t>
            </a:r>
            <a:br>
              <a:rPr lang="en-US" dirty="0"/>
            </a:br>
            <a:r>
              <a:rPr lang="en-US" b="1" dirty="0"/>
              <a:t>2. </a:t>
            </a:r>
            <a:r>
              <a:rPr lang="en-US" dirty="0"/>
              <a:t>If there were an omnipotent, omniscient, and morally perfect God, such evils would probably not exist.</a:t>
            </a:r>
            <a:br>
              <a:rPr lang="en-US" dirty="0"/>
            </a:br>
            <a:r>
              <a:rPr lang="en-US" b="1" dirty="0"/>
              <a:t>3. </a:t>
            </a:r>
            <a:r>
              <a:rPr lang="en-US" dirty="0"/>
              <a:t>The fact that these evils exist makes the existence of God improbable.</a:t>
            </a:r>
            <a:endParaRPr lang="fr-FR" b="1" dirty="0"/>
          </a:p>
        </p:txBody>
      </p:sp>
    </p:spTree>
    <p:extLst>
      <p:ext uri="{BB962C8B-B14F-4D97-AF65-F5344CB8AC3E}">
        <p14:creationId xmlns:p14="http://schemas.microsoft.com/office/powerpoint/2010/main" val="847861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6EA30-8342-0EAC-38C0-B40F2CEE86E1}"/>
              </a:ext>
            </a:extLst>
          </p:cNvPr>
          <p:cNvSpPr>
            <a:spLocks noGrp="1"/>
          </p:cNvSpPr>
          <p:nvPr>
            <p:ph type="title"/>
          </p:nvPr>
        </p:nvSpPr>
        <p:spPr>
          <a:xfrm>
            <a:off x="838200" y="365126"/>
            <a:ext cx="10515600" cy="1013970"/>
          </a:xfrm>
        </p:spPr>
        <p:txBody>
          <a:bodyPr/>
          <a:lstStyle/>
          <a:p>
            <a:pPr algn="ctr"/>
            <a:r>
              <a:rPr lang="fr-FR" b="1" noProof="0" dirty="0"/>
              <a:t>Problème du mal: deux approches</a:t>
            </a:r>
          </a:p>
        </p:txBody>
      </p:sp>
      <p:sp>
        <p:nvSpPr>
          <p:cNvPr id="3" name="Content Placeholder 2">
            <a:extLst>
              <a:ext uri="{FF2B5EF4-FFF2-40B4-BE49-F238E27FC236}">
                <a16:creationId xmlns:a16="http://schemas.microsoft.com/office/drawing/2014/main" id="{AEB73A87-A2E4-F978-4E81-2F3CE0B189A2}"/>
              </a:ext>
            </a:extLst>
          </p:cNvPr>
          <p:cNvSpPr>
            <a:spLocks noGrp="1"/>
          </p:cNvSpPr>
          <p:nvPr>
            <p:ph idx="1"/>
          </p:nvPr>
        </p:nvSpPr>
        <p:spPr>
          <a:xfrm>
            <a:off x="674557" y="1573967"/>
            <a:ext cx="11077731" cy="4918907"/>
          </a:xfrm>
        </p:spPr>
        <p:txBody>
          <a:bodyPr numCol="2">
            <a:normAutofit fontScale="92500"/>
          </a:bodyPr>
          <a:lstStyle/>
          <a:p>
            <a:pPr marL="0" indent="0">
              <a:buNone/>
            </a:pPr>
            <a:r>
              <a:rPr lang="fr-FR" noProof="1"/>
              <a:t>PROBLÈME LOGIQUE DU MAL     	</a:t>
            </a:r>
            <a:r>
              <a:rPr lang="fr-FR" sz="2000" noProof="1"/>
              <a:t>(J.L. Mackie )</a:t>
            </a:r>
          </a:p>
          <a:p>
            <a:pPr marL="0" indent="0">
              <a:buNone/>
            </a:pPr>
            <a:endParaRPr lang="fr-FR" sz="2000" noProof="1"/>
          </a:p>
          <a:p>
            <a:pPr marL="346075" lvl="1" indent="-166688">
              <a:lnSpc>
                <a:spcPct val="124000"/>
              </a:lnSpc>
            </a:pPr>
            <a:r>
              <a:rPr lang="fr-FR" b="1" noProof="1"/>
              <a:t>Argument déductif		</a:t>
            </a:r>
          </a:p>
          <a:p>
            <a:pPr marL="457200" lvl="1" indent="0">
              <a:lnSpc>
                <a:spcPct val="124000"/>
              </a:lnSpc>
              <a:buNone/>
            </a:pPr>
            <a:r>
              <a:rPr lang="fr-FR" noProof="1"/>
              <a:t>	Dieu tout-Puissant + Dieu 	parfaitement bon + mal = 	contradiction </a:t>
            </a:r>
          </a:p>
          <a:p>
            <a:pPr marL="293688" lvl="1" indent="-179388">
              <a:lnSpc>
                <a:spcPct val="124000"/>
              </a:lnSpc>
            </a:pPr>
            <a:r>
              <a:rPr lang="fr-FR" b="1" noProof="1"/>
              <a:t>Objectif: </a:t>
            </a:r>
            <a:r>
              <a:rPr lang="fr-FR" noProof="1"/>
              <a:t>montrer l’impossibilité de l’existence de Dieu</a:t>
            </a:r>
          </a:p>
          <a:p>
            <a:pPr marL="293688" lvl="1" indent="-179388">
              <a:lnSpc>
                <a:spcPct val="124000"/>
              </a:lnSpc>
            </a:pPr>
            <a:r>
              <a:rPr lang="fr-FR" b="1" noProof="1"/>
              <a:t>Réponses: </a:t>
            </a:r>
            <a:r>
              <a:rPr lang="fr-FR" noProof="1"/>
              <a:t>libre arbitre (Plantinga)</a:t>
            </a:r>
          </a:p>
          <a:p>
            <a:pPr marL="293688" lvl="1" indent="-179388">
              <a:lnSpc>
                <a:spcPct val="124000"/>
              </a:lnSpc>
            </a:pPr>
            <a:r>
              <a:rPr lang="fr-FR" b="1" noProof="1"/>
              <a:t>Statut actuel: </a:t>
            </a:r>
            <a:r>
              <a:rPr lang="fr-FR" noProof="1"/>
              <a:t>résolu</a:t>
            </a:r>
          </a:p>
          <a:p>
            <a:pPr marL="0" indent="0">
              <a:buNone/>
            </a:pPr>
            <a:r>
              <a:rPr lang="fr-FR" noProof="1"/>
              <a:t>PROBLÈME EVIDENTIEL DU MAL   	</a:t>
            </a:r>
            <a:r>
              <a:rPr lang="fr-FR" sz="2000" noProof="1"/>
              <a:t>(William Rowe</a:t>
            </a:r>
            <a:r>
              <a:rPr lang="fr-FR" sz="2400" noProof="1"/>
              <a:t> </a:t>
            </a:r>
            <a:r>
              <a:rPr lang="fr-FR" sz="2200" noProof="1"/>
              <a:t>1979)	</a:t>
            </a:r>
            <a:r>
              <a:rPr lang="fr-FR" sz="2400" noProof="1"/>
              <a:t>				</a:t>
            </a:r>
          </a:p>
          <a:p>
            <a:pPr>
              <a:lnSpc>
                <a:spcPct val="124000"/>
              </a:lnSpc>
            </a:pPr>
            <a:r>
              <a:rPr lang="fr-FR" sz="2400" b="1" noProof="1"/>
              <a:t>Argument inductif/probabiliste</a:t>
            </a:r>
          </a:p>
          <a:p>
            <a:pPr>
              <a:lnSpc>
                <a:spcPct val="124000"/>
              </a:lnSpc>
            </a:pPr>
            <a:r>
              <a:rPr lang="fr-FR" sz="2400" noProof="1"/>
              <a:t>Existence de maux gratuits</a:t>
            </a:r>
          </a:p>
          <a:p>
            <a:pPr marL="457200" lvl="1" indent="0">
              <a:lnSpc>
                <a:spcPct val="124000"/>
              </a:lnSpc>
              <a:buNone/>
            </a:pPr>
            <a:r>
              <a:rPr lang="fr-FR" noProof="1"/>
              <a:t>L’existence de Dieu est moins probable</a:t>
            </a:r>
          </a:p>
          <a:p>
            <a:pPr>
              <a:lnSpc>
                <a:spcPct val="124000"/>
              </a:lnSpc>
            </a:pPr>
            <a:r>
              <a:rPr lang="fr-FR" sz="2400" noProof="1"/>
              <a:t> </a:t>
            </a:r>
            <a:r>
              <a:rPr lang="fr-FR" sz="2400" b="1" noProof="1"/>
              <a:t>Objectif: </a:t>
            </a:r>
            <a:r>
              <a:rPr lang="fr-FR" sz="2400" noProof="1"/>
              <a:t>affaiblir la croyance</a:t>
            </a:r>
          </a:p>
          <a:p>
            <a:pPr>
              <a:lnSpc>
                <a:spcPct val="124000"/>
              </a:lnSpc>
            </a:pPr>
            <a:r>
              <a:rPr lang="fr-FR" sz="2400" noProof="1"/>
              <a:t>Réponses: Théodicées (libre arbitre, développement moral, lois naturelles..) </a:t>
            </a:r>
          </a:p>
          <a:p>
            <a:pPr>
              <a:lnSpc>
                <a:spcPct val="124000"/>
              </a:lnSpc>
            </a:pPr>
            <a:r>
              <a:rPr lang="fr-FR" sz="2400" b="1" noProof="1"/>
              <a:t>Statut actuel: </a:t>
            </a:r>
            <a:r>
              <a:rPr lang="fr-FR" sz="2400" noProof="1"/>
              <a:t>toujours en débats	</a:t>
            </a:r>
          </a:p>
        </p:txBody>
      </p:sp>
    </p:spTree>
    <p:extLst>
      <p:ext uri="{BB962C8B-B14F-4D97-AF65-F5344CB8AC3E}">
        <p14:creationId xmlns:p14="http://schemas.microsoft.com/office/powerpoint/2010/main" val="1025355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FD438-C291-68B1-51D6-E16F6927AECA}"/>
              </a:ext>
            </a:extLst>
          </p:cNvPr>
          <p:cNvSpPr>
            <a:spLocks noGrp="1"/>
          </p:cNvSpPr>
          <p:nvPr>
            <p:ph type="title"/>
          </p:nvPr>
        </p:nvSpPr>
        <p:spPr>
          <a:xfrm>
            <a:off x="838200" y="365125"/>
            <a:ext cx="10515600" cy="1325563"/>
          </a:xfrm>
        </p:spPr>
        <p:txBody>
          <a:bodyPr>
            <a:normAutofit fontScale="90000"/>
          </a:bodyPr>
          <a:lstStyle/>
          <a:p>
            <a:pPr algn="ctr"/>
            <a:br>
              <a:rPr lang="en-US" b="1" dirty="0"/>
            </a:br>
            <a:r>
              <a:rPr lang="en-US" b="1" dirty="0"/>
              <a:t>2- Theistic Responses to Atheistic and Philosophical Objections</a:t>
            </a:r>
            <a:br>
              <a:rPr lang="en-US" sz="5400" b="1" dirty="0"/>
            </a:br>
            <a:endParaRPr lang="fr-FR"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8BA1EC4-4709-AFBE-AEC1-41CFDCB78B2F}"/>
              </a:ext>
            </a:extLst>
          </p:cNvPr>
          <p:cNvSpPr>
            <a:spLocks noGrp="1"/>
          </p:cNvSpPr>
          <p:nvPr>
            <p:ph idx="1"/>
          </p:nvPr>
        </p:nvSpPr>
        <p:spPr>
          <a:xfrm>
            <a:off x="838200" y="1929384"/>
            <a:ext cx="10515600" cy="4251960"/>
          </a:xfrm>
        </p:spPr>
        <p:txBody>
          <a:bodyPr>
            <a:normAutofit/>
          </a:bodyPr>
          <a:lstStyle/>
          <a:p>
            <a:r>
              <a:rPr lang="en-US" sz="2400" b="1" dirty="0"/>
              <a:t>One can identify five types of responses to the argument from evil:</a:t>
            </a:r>
          </a:p>
          <a:p>
            <a:pPr marL="0" indent="0">
              <a:buNone/>
            </a:pPr>
            <a:endParaRPr lang="en-US" sz="2400" b="1" dirty="0"/>
          </a:p>
          <a:p>
            <a:pPr marL="0" indent="0">
              <a:buNone/>
            </a:pPr>
            <a:r>
              <a:rPr lang="en-US" sz="2400" b="1" dirty="0"/>
              <a:t>1- </a:t>
            </a:r>
            <a:r>
              <a:rPr lang="en-US" b="1" dirty="0"/>
              <a:t>THEODICIES</a:t>
            </a:r>
          </a:p>
          <a:p>
            <a:pPr marL="0" indent="0">
              <a:buNone/>
            </a:pPr>
            <a:r>
              <a:rPr lang="en-US" sz="2400" b="1" dirty="0"/>
              <a:t>2- </a:t>
            </a:r>
            <a:r>
              <a:rPr lang="fr-FR" b="1" dirty="0"/>
              <a:t>DEFENSES </a:t>
            </a:r>
          </a:p>
          <a:p>
            <a:pPr marL="0" indent="0">
              <a:buNone/>
            </a:pPr>
            <a:r>
              <a:rPr lang="fr-FR" sz="2200" b="1" dirty="0"/>
              <a:t>3- </a:t>
            </a:r>
            <a:r>
              <a:rPr lang="fr-FR" b="1" dirty="0"/>
              <a:t>SKEPTICAL THEISM  </a:t>
            </a:r>
            <a:r>
              <a:rPr lang="fr-FR" sz="2400" dirty="0"/>
              <a:t>(Michael Bergmann, Stephen </a:t>
            </a:r>
            <a:r>
              <a:rPr lang="fr-FR" sz="2400" dirty="0" err="1"/>
              <a:t>Wykstra</a:t>
            </a:r>
            <a:r>
              <a:rPr lang="fr-FR" sz="2400" dirty="0"/>
              <a:t>)</a:t>
            </a:r>
            <a:r>
              <a:rPr lang="en-US" sz="2400" dirty="0">
                <a:effectLst/>
              </a:rPr>
              <a:t> </a:t>
            </a:r>
          </a:p>
          <a:p>
            <a:pPr marL="0" indent="0">
              <a:buNone/>
            </a:pPr>
            <a:r>
              <a:rPr lang="en-US" sz="2400" b="1" dirty="0"/>
              <a:t>4- CONTEMPORARY PROVIDENTIALIST </a:t>
            </a:r>
            <a:r>
              <a:rPr lang="en-US" sz="2400" dirty="0"/>
              <a:t>responses (God permits certain evils 	in order to preserve greater goods).</a:t>
            </a:r>
            <a:endParaRPr lang="en-US" sz="2400" b="1" dirty="0"/>
          </a:p>
          <a:p>
            <a:pPr marL="0" indent="0">
              <a:buNone/>
            </a:pPr>
            <a:r>
              <a:rPr lang="en-US" sz="2400" b="1" dirty="0"/>
              <a:t>5- ESCHATOLOGICAL RESPONSES </a:t>
            </a:r>
            <a:r>
              <a:rPr lang="en-US" sz="2400" dirty="0"/>
              <a:t>(locate the resolution of evil in the future).</a:t>
            </a:r>
            <a:endParaRPr lang="fr-FR" sz="2400" b="1" dirty="0"/>
          </a:p>
        </p:txBody>
      </p:sp>
    </p:spTree>
    <p:extLst>
      <p:ext uri="{BB962C8B-B14F-4D97-AF65-F5344CB8AC3E}">
        <p14:creationId xmlns:p14="http://schemas.microsoft.com/office/powerpoint/2010/main" val="3875599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A634AF-C2C0-ADB3-9363-8EF36634D916}"/>
              </a:ext>
            </a:extLst>
          </p:cNvPr>
          <p:cNvSpPr>
            <a:spLocks noGrp="1"/>
          </p:cNvSpPr>
          <p:nvPr>
            <p:ph type="title"/>
          </p:nvPr>
        </p:nvSpPr>
        <p:spPr>
          <a:xfrm>
            <a:off x="838200" y="365125"/>
            <a:ext cx="10515600" cy="1325563"/>
          </a:xfrm>
        </p:spPr>
        <p:txBody>
          <a:bodyPr>
            <a:normAutofit fontScale="90000"/>
          </a:bodyPr>
          <a:lstStyle/>
          <a:p>
            <a:pPr algn="ctr"/>
            <a:br>
              <a:rPr lang="fr-FR" sz="4000" b="1" dirty="0"/>
            </a:br>
            <a:r>
              <a:rPr lang="fr-FR" sz="4000" b="1" dirty="0"/>
              <a:t>III.- </a:t>
            </a:r>
            <a:r>
              <a:rPr lang="fr-FR" sz="3600" b="1" dirty="0"/>
              <a:t>VERS UNE ÉTHIQUE DE LA RESPONSABILITE VIS-A-VIS D’AUTRUI</a:t>
            </a:r>
            <a:br>
              <a:rPr lang="en-US" dirty="0"/>
            </a:br>
            <a:endParaRPr lang="fr-FR"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9DA3B4-0D40-8DD1-27C1-FD7704ED2D80}"/>
              </a:ext>
            </a:extLst>
          </p:cNvPr>
          <p:cNvSpPr>
            <a:spLocks noGrp="1"/>
          </p:cNvSpPr>
          <p:nvPr>
            <p:ph idx="1"/>
          </p:nvPr>
        </p:nvSpPr>
        <p:spPr>
          <a:xfrm>
            <a:off x="838200" y="1929384"/>
            <a:ext cx="10515600" cy="4251960"/>
          </a:xfrm>
        </p:spPr>
        <p:txBody>
          <a:bodyPr>
            <a:normAutofit/>
          </a:bodyPr>
          <a:lstStyle/>
          <a:p>
            <a:r>
              <a:rPr lang="en-US" sz="3600" b="1" noProof="0" dirty="0"/>
              <a:t>Theodicies</a:t>
            </a:r>
          </a:p>
          <a:p>
            <a:pPr marL="0" indent="0">
              <a:buNone/>
            </a:pPr>
            <a:r>
              <a:rPr lang="fr-FR" sz="3600" b="1" dirty="0"/>
              <a:t>	</a:t>
            </a:r>
            <a:r>
              <a:rPr lang="fr-FR" b="1" dirty="0"/>
              <a:t>- </a:t>
            </a:r>
            <a:r>
              <a:rPr lang="en-US" b="1" dirty="0"/>
              <a:t>The free will theodicy (Augustine, Swinburne)</a:t>
            </a:r>
          </a:p>
          <a:p>
            <a:pPr marL="0" indent="0">
              <a:buNone/>
            </a:pPr>
            <a:r>
              <a:rPr lang="en-US" b="1" dirty="0"/>
              <a:t>	- The Soul-making theodicy (</a:t>
            </a:r>
            <a:r>
              <a:rPr lang="fr-FR" b="1" i="1" dirty="0"/>
              <a:t>John </a:t>
            </a:r>
            <a:r>
              <a:rPr lang="fr-FR" b="1" i="1" dirty="0" err="1"/>
              <a:t>Hick</a:t>
            </a:r>
            <a:r>
              <a:rPr lang="fr-FR" b="1" i="1" dirty="0"/>
              <a:t>)</a:t>
            </a:r>
            <a:r>
              <a:rPr lang="en-US" dirty="0">
                <a:effectLst/>
              </a:rPr>
              <a:t> </a:t>
            </a:r>
          </a:p>
          <a:p>
            <a:pPr marL="0" indent="0">
              <a:buNone/>
            </a:pPr>
            <a:r>
              <a:rPr lang="en-US" b="1" dirty="0"/>
              <a:t>	- Theodicy of the best of all possible worlds (Leibniz)</a:t>
            </a:r>
          </a:p>
          <a:p>
            <a:pPr marL="0" indent="0">
              <a:buNone/>
            </a:pPr>
            <a:r>
              <a:rPr lang="en-US" b="1" dirty="0"/>
              <a:t>	- Relational and narrative theodicies </a:t>
            </a:r>
            <a:r>
              <a:rPr lang="en-US" dirty="0"/>
              <a:t>(God meets humanity 	   in suffering and bears evil).</a:t>
            </a:r>
          </a:p>
          <a:p>
            <a:pPr marL="0" indent="0">
              <a:buNone/>
            </a:pPr>
            <a:r>
              <a:rPr lang="en-US" b="1" dirty="0"/>
              <a:t>	- Eschatological theodicy </a:t>
            </a:r>
            <a:r>
              <a:rPr lang="en-US" dirty="0"/>
              <a:t>(justice restored in the afterlife).</a:t>
            </a:r>
            <a:endParaRPr lang="fr-FR" b="1" dirty="0"/>
          </a:p>
        </p:txBody>
      </p:sp>
    </p:spTree>
    <p:extLst>
      <p:ext uri="{BB962C8B-B14F-4D97-AF65-F5344CB8AC3E}">
        <p14:creationId xmlns:p14="http://schemas.microsoft.com/office/powerpoint/2010/main" val="2599406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B2E973-020A-CCC2-D86C-7048F1090D08}"/>
              </a:ext>
            </a:extLst>
          </p:cNvPr>
          <p:cNvSpPr>
            <a:spLocks noGrp="1"/>
          </p:cNvSpPr>
          <p:nvPr>
            <p:ph type="title"/>
          </p:nvPr>
        </p:nvSpPr>
        <p:spPr>
          <a:xfrm>
            <a:off x="838200" y="365125"/>
            <a:ext cx="10515600" cy="1325563"/>
          </a:xfrm>
        </p:spPr>
        <p:txBody>
          <a:bodyPr>
            <a:noAutofit/>
          </a:bodyPr>
          <a:lstStyle/>
          <a:p>
            <a:pPr algn="ctr"/>
            <a:r>
              <a:rPr lang="en-US" sz="3200" b="1" dirty="0"/>
              <a:t>3- From Theodicy to Praxis: Toward an Ethics of Responsibility to Others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22AA50-3918-B868-247A-948A5F40277E}"/>
              </a:ext>
            </a:extLst>
          </p:cNvPr>
          <p:cNvSpPr>
            <a:spLocks noGrp="1"/>
          </p:cNvSpPr>
          <p:nvPr>
            <p:ph idx="1"/>
          </p:nvPr>
        </p:nvSpPr>
        <p:spPr>
          <a:xfrm>
            <a:off x="838200" y="1929384"/>
            <a:ext cx="10515600" cy="4251960"/>
          </a:xfrm>
        </p:spPr>
        <p:txBody>
          <a:bodyPr>
            <a:normAutofit/>
          </a:bodyPr>
          <a:lstStyle/>
          <a:p>
            <a:r>
              <a:rPr lang="fr-FR" b="1" dirty="0"/>
              <a:t>Emmanuel </a:t>
            </a:r>
            <a:r>
              <a:rPr lang="fr-FR" b="1" dirty="0" err="1"/>
              <a:t>Lévinas</a:t>
            </a:r>
            <a:r>
              <a:rPr lang="fr-FR" b="1" dirty="0"/>
              <a:t> (1905-1995) and the question of </a:t>
            </a:r>
            <a:r>
              <a:rPr lang="fr-FR" b="1" dirty="0" err="1"/>
              <a:t>evil</a:t>
            </a:r>
            <a:endParaRPr lang="fr-FR" b="1" dirty="0"/>
          </a:p>
          <a:p>
            <a:pPr marL="0" indent="0">
              <a:buNone/>
            </a:pPr>
            <a:r>
              <a:rPr lang="fr-FR" b="1" dirty="0"/>
              <a:t>	</a:t>
            </a:r>
            <a:r>
              <a:rPr lang="fr-FR" b="1" dirty="0" err="1"/>
              <a:t>Oeuvres</a:t>
            </a:r>
            <a:endParaRPr lang="fr-FR" b="1" dirty="0"/>
          </a:p>
          <a:p>
            <a:pPr>
              <a:buFontTx/>
              <a:buChar char="-"/>
            </a:pPr>
            <a:r>
              <a:rPr lang="en-US" i="1" dirty="0"/>
              <a:t>De </a:t>
            </a:r>
            <a:r>
              <a:rPr lang="en-US" i="1" dirty="0" err="1"/>
              <a:t>l’existence</a:t>
            </a:r>
            <a:r>
              <a:rPr lang="en-US" i="1" dirty="0"/>
              <a:t> à </a:t>
            </a:r>
            <a:r>
              <a:rPr lang="en-US" i="1" dirty="0" err="1"/>
              <a:t>l’existant</a:t>
            </a:r>
            <a:r>
              <a:rPr lang="en-US" dirty="0"/>
              <a:t>, 1947</a:t>
            </a:r>
          </a:p>
          <a:p>
            <a:pPr>
              <a:buFontTx/>
              <a:buChar char="-"/>
            </a:pPr>
            <a:r>
              <a:rPr lang="en-US" i="1" dirty="0" err="1"/>
              <a:t>Totalité</a:t>
            </a:r>
            <a:r>
              <a:rPr lang="en-US" i="1" dirty="0"/>
              <a:t> et Infini</a:t>
            </a:r>
            <a:r>
              <a:rPr lang="en-US" dirty="0"/>
              <a:t>, 1961</a:t>
            </a:r>
          </a:p>
          <a:p>
            <a:pPr>
              <a:buFontTx/>
              <a:buChar char="-"/>
            </a:pPr>
            <a:r>
              <a:rPr lang="en-US" i="1" dirty="0"/>
              <a:t>Difficile liberté</a:t>
            </a:r>
            <a:r>
              <a:rPr lang="en-US" dirty="0"/>
              <a:t>, 1963</a:t>
            </a:r>
          </a:p>
          <a:p>
            <a:pPr>
              <a:buFontTx/>
              <a:buChar char="-"/>
            </a:pPr>
            <a:r>
              <a:rPr lang="fr-FR" i="1" dirty="0"/>
              <a:t>Totalité et infini 1967</a:t>
            </a:r>
            <a:endParaRPr lang="en-US" dirty="0"/>
          </a:p>
          <a:p>
            <a:pPr>
              <a:buFontTx/>
              <a:buChar char="-"/>
            </a:pPr>
            <a:r>
              <a:rPr lang="en-US" dirty="0"/>
              <a:t>La </a:t>
            </a:r>
            <a:r>
              <a:rPr lang="en-US" dirty="0" err="1"/>
              <a:t>souffrance</a:t>
            </a:r>
            <a:r>
              <a:rPr lang="en-US" dirty="0"/>
              <a:t> inutile , 1982</a:t>
            </a:r>
          </a:p>
          <a:p>
            <a:pPr marL="0" indent="0">
              <a:buNone/>
            </a:pPr>
            <a:endParaRPr lang="fr-FR" i="1" dirty="0"/>
          </a:p>
          <a:p>
            <a:pPr marL="0" indent="0">
              <a:buNone/>
            </a:pPr>
            <a:endParaRPr lang="fr-FR" i="1" dirty="0"/>
          </a:p>
          <a:p>
            <a:pPr marL="0" indent="0">
              <a:buNone/>
            </a:pPr>
            <a:endParaRPr lang="fr-FR" b="1" dirty="0"/>
          </a:p>
          <a:p>
            <a:endParaRPr lang="en-US" b="1" dirty="0"/>
          </a:p>
          <a:p>
            <a:endParaRPr lang="fr-FR" b="1" dirty="0"/>
          </a:p>
          <a:p>
            <a:endParaRPr lang="en-US" dirty="0"/>
          </a:p>
          <a:p>
            <a:endParaRPr lang="fr-FR" sz="2200" dirty="0"/>
          </a:p>
        </p:txBody>
      </p:sp>
    </p:spTree>
    <p:extLst>
      <p:ext uri="{BB962C8B-B14F-4D97-AF65-F5344CB8AC3E}">
        <p14:creationId xmlns:p14="http://schemas.microsoft.com/office/powerpoint/2010/main" val="2199655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96F9DC-7209-BF55-E97A-BE97241F6E07}"/>
              </a:ext>
            </a:extLst>
          </p:cNvPr>
          <p:cNvSpPr>
            <a:spLocks noGrp="1"/>
          </p:cNvSpPr>
          <p:nvPr>
            <p:ph type="title"/>
          </p:nvPr>
        </p:nvSpPr>
        <p:spPr>
          <a:xfrm>
            <a:off x="838200" y="365125"/>
            <a:ext cx="10515600" cy="1325563"/>
          </a:xfrm>
        </p:spPr>
        <p:txBody>
          <a:bodyPr>
            <a:normAutofit/>
          </a:bodyPr>
          <a:lstStyle/>
          <a:p>
            <a:pPr algn="ctr"/>
            <a:r>
              <a:rPr lang="en-US" sz="4000" b="1" dirty="0"/>
              <a:t>From Theodicy to Praxis: Toward an Ethics of Responsibility to Others</a:t>
            </a:r>
            <a:endParaRPr lang="fr-FR" sz="40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B8C208A-CA35-32C4-2B05-C0D058EB967E}"/>
              </a:ext>
            </a:extLst>
          </p:cNvPr>
          <p:cNvSpPr>
            <a:spLocks noGrp="1"/>
          </p:cNvSpPr>
          <p:nvPr>
            <p:ph idx="1"/>
          </p:nvPr>
        </p:nvSpPr>
        <p:spPr>
          <a:xfrm>
            <a:off x="838200" y="1929384"/>
            <a:ext cx="10515600" cy="4251960"/>
          </a:xfrm>
        </p:spPr>
        <p:txBody>
          <a:bodyPr>
            <a:normAutofit/>
          </a:bodyPr>
          <a:lstStyle/>
          <a:p>
            <a:endParaRPr lang="fr-FR" sz="2200" dirty="0"/>
          </a:p>
          <a:p>
            <a:r>
              <a:rPr lang="en-US" b="1" dirty="0"/>
              <a:t>Paul </a:t>
            </a:r>
            <a:r>
              <a:rPr lang="en-US" b="1" dirty="0" err="1"/>
              <a:t>Ricoeur</a:t>
            </a:r>
            <a:r>
              <a:rPr lang="en-US" b="1" dirty="0"/>
              <a:t> (1913-2005)</a:t>
            </a:r>
          </a:p>
          <a:p>
            <a:pPr marL="0" indent="0">
              <a:buNone/>
            </a:pPr>
            <a:endParaRPr lang="en-US" b="1" dirty="0"/>
          </a:p>
          <a:p>
            <a:pPr marL="0" lvl="0" indent="0">
              <a:buNone/>
            </a:pPr>
            <a:r>
              <a:rPr lang="fr-FR" sz="2000" i="1" dirty="0"/>
              <a:t> - </a:t>
            </a:r>
            <a:r>
              <a:rPr lang="fr-FR" i="1" dirty="0"/>
              <a:t>La Symbolique du mal</a:t>
            </a:r>
            <a:r>
              <a:rPr lang="fr-FR" dirty="0"/>
              <a:t> (1960)</a:t>
            </a:r>
            <a:endParaRPr lang="en-US" dirty="0"/>
          </a:p>
          <a:p>
            <a:pPr lvl="0">
              <a:buFontTx/>
              <a:buChar char="-"/>
            </a:pPr>
            <a:r>
              <a:rPr lang="fr-FR" i="1" dirty="0"/>
              <a:t>Soi-même comme un autre</a:t>
            </a:r>
            <a:r>
              <a:rPr lang="fr-FR" dirty="0"/>
              <a:t> </a:t>
            </a:r>
            <a:endParaRPr lang="en-US" dirty="0"/>
          </a:p>
          <a:p>
            <a:pPr lvl="0">
              <a:buFontTx/>
              <a:buChar char="-"/>
            </a:pPr>
            <a:r>
              <a:rPr lang="fr-FR" i="1" dirty="0"/>
              <a:t>Le Mal : un défi à la philosophie et à la théologie</a:t>
            </a:r>
            <a:endParaRPr lang="en-US" dirty="0"/>
          </a:p>
          <a:p>
            <a:pPr lvl="0">
              <a:buFontTx/>
              <a:buChar char="-"/>
            </a:pPr>
            <a:r>
              <a:rPr lang="fr-FR" i="1" dirty="0"/>
              <a:t>La Mémoire, l’histoire, l’oubli</a:t>
            </a:r>
            <a:r>
              <a:rPr lang="fr-FR" dirty="0"/>
              <a:t>.</a:t>
            </a:r>
            <a:endParaRPr lang="en-US" dirty="0"/>
          </a:p>
          <a:p>
            <a:endParaRPr lang="fr-FR" sz="2200" dirty="0"/>
          </a:p>
        </p:txBody>
      </p:sp>
    </p:spTree>
    <p:extLst>
      <p:ext uri="{BB962C8B-B14F-4D97-AF65-F5344CB8AC3E}">
        <p14:creationId xmlns:p14="http://schemas.microsoft.com/office/powerpoint/2010/main" val="2546872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35D30-0D9D-EDAA-6128-3C7666346258}"/>
              </a:ext>
            </a:extLst>
          </p:cNvPr>
          <p:cNvSpPr>
            <a:spLocks noGrp="1"/>
          </p:cNvSpPr>
          <p:nvPr>
            <p:ph type="title"/>
          </p:nvPr>
        </p:nvSpPr>
        <p:spPr/>
        <p:txBody>
          <a:bodyPr/>
          <a:lstStyle/>
          <a:p>
            <a:r>
              <a:rPr lang="en-US" b="1" dirty="0"/>
              <a:t>Conclusion: </a:t>
            </a:r>
            <a:br>
              <a:rPr lang="en-US" b="1" dirty="0"/>
            </a:br>
            <a:endParaRPr lang="fr-FR" dirty="0"/>
          </a:p>
        </p:txBody>
      </p:sp>
      <p:sp>
        <p:nvSpPr>
          <p:cNvPr id="3" name="Content Placeholder 2">
            <a:extLst>
              <a:ext uri="{FF2B5EF4-FFF2-40B4-BE49-F238E27FC236}">
                <a16:creationId xmlns:a16="http://schemas.microsoft.com/office/drawing/2014/main" id="{2F84F855-F656-E33D-55C9-9EA59AAF1392}"/>
              </a:ext>
            </a:extLst>
          </p:cNvPr>
          <p:cNvSpPr>
            <a:spLocks noGrp="1"/>
          </p:cNvSpPr>
          <p:nvPr>
            <p:ph idx="1"/>
          </p:nvPr>
        </p:nvSpPr>
        <p:spPr/>
        <p:txBody>
          <a:bodyPr/>
          <a:lstStyle/>
          <a:p>
            <a:pPr marL="0" indent="0">
              <a:buNone/>
            </a:pPr>
            <a:endParaRPr lang="en-US" dirty="0"/>
          </a:p>
          <a:p>
            <a:pPr marL="0" indent="0">
              <a:buNone/>
            </a:pPr>
            <a:r>
              <a:rPr lang="en-US" b="1" dirty="0"/>
              <a:t>The Case of Psalm 88: The Necessity of Turning to God</a:t>
            </a:r>
          </a:p>
          <a:p>
            <a:endParaRPr lang="fr-FR" dirty="0"/>
          </a:p>
        </p:txBody>
      </p:sp>
    </p:spTree>
    <p:extLst>
      <p:ext uri="{BB962C8B-B14F-4D97-AF65-F5344CB8AC3E}">
        <p14:creationId xmlns:p14="http://schemas.microsoft.com/office/powerpoint/2010/main" val="237601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0BB091-5D8D-8000-794F-C4AF37B21CA8}"/>
              </a:ext>
            </a:extLst>
          </p:cNvPr>
          <p:cNvSpPr>
            <a:spLocks noGrp="1"/>
          </p:cNvSpPr>
          <p:nvPr>
            <p:ph type="title"/>
          </p:nvPr>
        </p:nvSpPr>
        <p:spPr>
          <a:xfrm>
            <a:off x="838200" y="365125"/>
            <a:ext cx="10515600" cy="1325563"/>
          </a:xfrm>
        </p:spPr>
        <p:txBody>
          <a:bodyPr>
            <a:noAutofit/>
          </a:bodyPr>
          <a:lstStyle/>
          <a:p>
            <a:br>
              <a:rPr lang="en-US" sz="5400" b="1" dirty="0"/>
            </a:br>
            <a:r>
              <a:rPr lang="en-US" sz="5400" b="1" dirty="0"/>
              <a:t>Introduction</a:t>
            </a:r>
            <a:br>
              <a:rPr lang="en-US" sz="5400" dirty="0"/>
            </a:br>
            <a:endParaRPr lang="en-US"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64EF26-7DC3-9E58-F251-B66F3504556F}"/>
              </a:ext>
            </a:extLst>
          </p:cNvPr>
          <p:cNvSpPr>
            <a:spLocks noGrp="1"/>
          </p:cNvSpPr>
          <p:nvPr>
            <p:ph idx="1"/>
          </p:nvPr>
        </p:nvSpPr>
        <p:spPr>
          <a:xfrm>
            <a:off x="838200" y="1929384"/>
            <a:ext cx="10515600" cy="4251960"/>
          </a:xfrm>
        </p:spPr>
        <p:txBody>
          <a:bodyPr>
            <a:normAutofit/>
          </a:bodyPr>
          <a:lstStyle/>
          <a:p>
            <a:pPr marL="0" indent="0">
              <a:buNone/>
            </a:pPr>
            <a:r>
              <a:rPr lang="en-US" sz="3200" b="1" dirty="0"/>
              <a:t>The problem of evil and suffering:</a:t>
            </a:r>
          </a:p>
          <a:p>
            <a:pPr marL="0" indent="0">
              <a:buNone/>
            </a:pPr>
            <a:endParaRPr lang="en-US" b="1" dirty="0"/>
          </a:p>
          <a:p>
            <a:r>
              <a:rPr lang="en-US" b="1" dirty="0"/>
              <a:t>Basic Question: </a:t>
            </a:r>
          </a:p>
          <a:p>
            <a:pPr marL="0" indent="0">
              <a:buNone/>
            </a:pPr>
            <a:r>
              <a:rPr lang="en-US" b="1" dirty="0"/>
              <a:t>	</a:t>
            </a:r>
            <a:r>
              <a:rPr lang="en-US" dirty="0"/>
              <a:t>How can the existence of evil and suffering be reconciled with 	belief in a God who is all-powerful, all-knowing, and perfectly 	good?</a:t>
            </a:r>
            <a:endParaRPr lang="en-US" sz="2200" b="1" dirty="0"/>
          </a:p>
        </p:txBody>
      </p:sp>
    </p:spTree>
    <p:extLst>
      <p:ext uri="{BB962C8B-B14F-4D97-AF65-F5344CB8AC3E}">
        <p14:creationId xmlns:p14="http://schemas.microsoft.com/office/powerpoint/2010/main" val="2991546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D6C43-826E-2239-3BA4-4507433A4465}"/>
              </a:ext>
            </a:extLst>
          </p:cNvPr>
          <p:cNvSpPr>
            <a:spLocks noGrp="1"/>
          </p:cNvSpPr>
          <p:nvPr>
            <p:ph type="title"/>
          </p:nvPr>
        </p:nvSpPr>
        <p:spPr/>
        <p:txBody>
          <a:bodyPr/>
          <a:lstStyle/>
          <a:p>
            <a:r>
              <a:rPr lang="fr-FR" b="1" dirty="0"/>
              <a:t>Psaumes 88. </a:t>
            </a:r>
            <a:r>
              <a:rPr lang="en-US" b="1" dirty="0" err="1"/>
              <a:t>Cantique</a:t>
            </a:r>
            <a:r>
              <a:rPr lang="en-US" b="1" dirty="0"/>
              <a:t> </a:t>
            </a:r>
            <a:r>
              <a:rPr lang="en-US" b="1" dirty="0" err="1"/>
              <a:t>d'Héman</a:t>
            </a:r>
            <a:r>
              <a:rPr lang="en-US" b="1" dirty="0"/>
              <a:t> </a:t>
            </a:r>
            <a:r>
              <a:rPr lang="en-US" b="1" dirty="0" err="1"/>
              <a:t>l'Ezrachite</a:t>
            </a:r>
            <a:r>
              <a:rPr lang="en-US" b="1" dirty="0"/>
              <a:t>.</a:t>
            </a:r>
            <a:endParaRPr lang="fr-FR" b="1" dirty="0"/>
          </a:p>
        </p:txBody>
      </p:sp>
      <p:sp>
        <p:nvSpPr>
          <p:cNvPr id="3" name="Content Placeholder 2">
            <a:extLst>
              <a:ext uri="{FF2B5EF4-FFF2-40B4-BE49-F238E27FC236}">
                <a16:creationId xmlns:a16="http://schemas.microsoft.com/office/drawing/2014/main" id="{B35F4337-E6E6-E240-6D82-961A4FF3E5DF}"/>
              </a:ext>
            </a:extLst>
          </p:cNvPr>
          <p:cNvSpPr>
            <a:spLocks noGrp="1"/>
          </p:cNvSpPr>
          <p:nvPr>
            <p:ph idx="1"/>
          </p:nvPr>
        </p:nvSpPr>
        <p:spPr/>
        <p:txBody>
          <a:bodyPr>
            <a:normAutofit/>
          </a:bodyPr>
          <a:lstStyle/>
          <a:p>
            <a:pPr algn="just">
              <a:lnSpc>
                <a:spcPct val="114000"/>
              </a:lnSpc>
            </a:pPr>
            <a:r>
              <a:rPr lang="en-US" sz="3200" b="1" dirty="0">
                <a:hlinkClick r:id="rId2"/>
              </a:rPr>
              <a:t>2</a:t>
            </a:r>
            <a:r>
              <a:rPr lang="en-US" sz="3200" dirty="0"/>
              <a:t> </a:t>
            </a:r>
            <a:r>
              <a:rPr lang="en-US" sz="3200" dirty="0" err="1"/>
              <a:t>Eternel</a:t>
            </a:r>
            <a:r>
              <a:rPr lang="en-US" sz="3200" dirty="0"/>
              <a:t>, Dieu de </a:t>
            </a:r>
            <a:r>
              <a:rPr lang="en-US" sz="3200" dirty="0" err="1"/>
              <a:t>mon</a:t>
            </a:r>
            <a:r>
              <a:rPr lang="en-US" sz="3200" dirty="0"/>
              <a:t> </a:t>
            </a:r>
            <a:r>
              <a:rPr lang="en-US" sz="3200" dirty="0" err="1"/>
              <a:t>salut</a:t>
            </a:r>
            <a:r>
              <a:rPr lang="en-US" sz="3200" dirty="0"/>
              <a:t>, jour et nuit je </a:t>
            </a:r>
            <a:r>
              <a:rPr lang="en-US" sz="3200" dirty="0" err="1"/>
              <a:t>crie</a:t>
            </a:r>
            <a:r>
              <a:rPr lang="en-US" sz="3200" dirty="0"/>
              <a:t> </a:t>
            </a:r>
            <a:r>
              <a:rPr lang="en-US" sz="3200" dirty="0" err="1"/>
              <a:t>devant</a:t>
            </a:r>
            <a:r>
              <a:rPr lang="en-US" sz="3200" dirty="0"/>
              <a:t> </a:t>
            </a:r>
            <a:r>
              <a:rPr lang="en-US" sz="3200" dirty="0" err="1"/>
              <a:t>toi</a:t>
            </a:r>
            <a:r>
              <a:rPr lang="en-US" sz="3200" dirty="0"/>
              <a:t>. </a:t>
            </a:r>
            <a:r>
              <a:rPr lang="en-US" sz="3200" b="1" dirty="0">
                <a:hlinkClick r:id="rId3"/>
              </a:rPr>
              <a:t>3</a:t>
            </a:r>
            <a:r>
              <a:rPr lang="en-US" sz="3200" dirty="0"/>
              <a:t> </a:t>
            </a:r>
            <a:r>
              <a:rPr lang="en-US" sz="3200" dirty="0" err="1"/>
              <a:t>Que</a:t>
            </a:r>
            <a:r>
              <a:rPr lang="en-US" sz="3200" dirty="0"/>
              <a:t> ma </a:t>
            </a:r>
            <a:r>
              <a:rPr lang="en-US" sz="3200" dirty="0" err="1"/>
              <a:t>prière</a:t>
            </a:r>
            <a:r>
              <a:rPr lang="en-US" sz="3200" dirty="0"/>
              <a:t> </a:t>
            </a:r>
            <a:r>
              <a:rPr lang="en-US" sz="3200" dirty="0" err="1"/>
              <a:t>parvienne</a:t>
            </a:r>
            <a:r>
              <a:rPr lang="en-US" sz="3200" dirty="0"/>
              <a:t> </a:t>
            </a:r>
            <a:r>
              <a:rPr lang="en-US" sz="3200" dirty="0" err="1"/>
              <a:t>jusqu'à</a:t>
            </a:r>
            <a:r>
              <a:rPr lang="en-US" sz="3200" dirty="0"/>
              <a:t> </a:t>
            </a:r>
            <a:r>
              <a:rPr lang="en-US" sz="3200" dirty="0" err="1"/>
              <a:t>toi</a:t>
            </a:r>
            <a:r>
              <a:rPr lang="en-US" sz="3200" dirty="0"/>
              <a:t>! </a:t>
            </a:r>
            <a:r>
              <a:rPr lang="en-US" sz="3200" dirty="0" err="1"/>
              <a:t>Prête</a:t>
            </a:r>
            <a:r>
              <a:rPr lang="en-US" sz="3200" dirty="0"/>
              <a:t> </a:t>
            </a:r>
            <a:r>
              <a:rPr lang="en-US" sz="3200" dirty="0" err="1"/>
              <a:t>l'oreille</a:t>
            </a:r>
            <a:r>
              <a:rPr lang="en-US" sz="3200" dirty="0"/>
              <a:t> à </a:t>
            </a:r>
            <a:r>
              <a:rPr lang="en-US" sz="3200" dirty="0" err="1"/>
              <a:t>mes</a:t>
            </a:r>
            <a:r>
              <a:rPr lang="en-US" sz="3200" dirty="0"/>
              <a:t> supplications, </a:t>
            </a:r>
            <a:r>
              <a:rPr lang="en-US" sz="3200" b="1" dirty="0">
                <a:hlinkClick r:id="rId4"/>
              </a:rPr>
              <a:t>4</a:t>
            </a:r>
            <a:r>
              <a:rPr lang="en-US" sz="3200" dirty="0"/>
              <a:t> car </a:t>
            </a:r>
            <a:r>
              <a:rPr lang="en-US" sz="3200" dirty="0" err="1"/>
              <a:t>mon</a:t>
            </a:r>
            <a:r>
              <a:rPr lang="en-US" sz="3200" dirty="0"/>
              <a:t> âme est </a:t>
            </a:r>
            <a:r>
              <a:rPr lang="en-US" sz="3200" dirty="0" err="1"/>
              <a:t>saturée</a:t>
            </a:r>
            <a:r>
              <a:rPr lang="en-US" sz="3200" dirty="0"/>
              <a:t> de </a:t>
            </a:r>
            <a:r>
              <a:rPr lang="en-US" sz="3200" dirty="0" err="1"/>
              <a:t>malheurs</a:t>
            </a:r>
            <a:r>
              <a:rPr lang="en-US" sz="3200" dirty="0"/>
              <a:t>, et ma vie </a:t>
            </a:r>
            <a:r>
              <a:rPr lang="en-US" sz="3200" dirty="0" err="1"/>
              <a:t>s'approche</a:t>
            </a:r>
            <a:r>
              <a:rPr lang="en-US" sz="3200" dirty="0"/>
              <a:t> du séjour des morts. </a:t>
            </a:r>
            <a:r>
              <a:rPr lang="en-US" sz="3200" b="1" dirty="0">
                <a:hlinkClick r:id="rId5"/>
              </a:rPr>
              <a:t>5</a:t>
            </a:r>
            <a:r>
              <a:rPr lang="en-US" sz="3200" dirty="0"/>
              <a:t> On me </a:t>
            </a:r>
            <a:r>
              <a:rPr lang="en-US" sz="3200" dirty="0" err="1"/>
              <a:t>compte</a:t>
            </a:r>
            <a:r>
              <a:rPr lang="en-US" sz="3200" dirty="0"/>
              <a:t> </a:t>
            </a:r>
            <a:r>
              <a:rPr lang="en-US" sz="3200" dirty="0" err="1"/>
              <a:t>parmi</a:t>
            </a:r>
            <a:r>
              <a:rPr lang="en-US" sz="3200" dirty="0"/>
              <a:t> </a:t>
            </a:r>
            <a:r>
              <a:rPr lang="en-US" sz="3200" dirty="0" err="1"/>
              <a:t>ceux</a:t>
            </a:r>
            <a:r>
              <a:rPr lang="en-US" sz="3200" dirty="0"/>
              <a:t> qui descendent dans la </a:t>
            </a:r>
            <a:r>
              <a:rPr lang="en-US" sz="3200" dirty="0" err="1"/>
              <a:t>tombe</a:t>
            </a:r>
            <a:r>
              <a:rPr lang="en-US" sz="3200" dirty="0"/>
              <a:t>, je suis </a:t>
            </a:r>
            <a:r>
              <a:rPr lang="en-US" sz="3200" dirty="0" err="1"/>
              <a:t>comme</a:t>
            </a:r>
            <a:r>
              <a:rPr lang="en-US" sz="3200" dirty="0"/>
              <a:t> un homme qui </a:t>
            </a:r>
            <a:r>
              <a:rPr lang="en-US" sz="3200" dirty="0" err="1"/>
              <a:t>n'a</a:t>
            </a:r>
            <a:r>
              <a:rPr lang="en-US" sz="3200" dirty="0"/>
              <a:t> plus de force.</a:t>
            </a:r>
            <a:endParaRPr lang="fr-FR" sz="3200" dirty="0"/>
          </a:p>
        </p:txBody>
      </p:sp>
    </p:spTree>
    <p:extLst>
      <p:ext uri="{BB962C8B-B14F-4D97-AF65-F5344CB8AC3E}">
        <p14:creationId xmlns:p14="http://schemas.microsoft.com/office/powerpoint/2010/main" val="3712465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596DB-1C3E-830F-CEB3-47F526BF18EA}"/>
              </a:ext>
            </a:extLst>
          </p:cNvPr>
          <p:cNvSpPr>
            <a:spLocks noGrp="1"/>
          </p:cNvSpPr>
          <p:nvPr>
            <p:ph type="title"/>
          </p:nvPr>
        </p:nvSpPr>
        <p:spPr/>
        <p:txBody>
          <a:bodyPr/>
          <a:lstStyle/>
          <a:p>
            <a:r>
              <a:rPr lang="fr-FR" b="1" dirty="0"/>
              <a:t>Psaumes 88. </a:t>
            </a:r>
            <a:r>
              <a:rPr lang="en-US" b="1" dirty="0" err="1"/>
              <a:t>Cantique</a:t>
            </a:r>
            <a:r>
              <a:rPr lang="en-US" b="1" dirty="0"/>
              <a:t> </a:t>
            </a:r>
            <a:r>
              <a:rPr lang="en-US" b="1" dirty="0" err="1"/>
              <a:t>d'Héman</a:t>
            </a:r>
            <a:r>
              <a:rPr lang="en-US" b="1" dirty="0"/>
              <a:t> </a:t>
            </a:r>
            <a:r>
              <a:rPr lang="en-US" b="1" dirty="0" err="1"/>
              <a:t>l'Ezrachite</a:t>
            </a:r>
            <a:r>
              <a:rPr lang="en-US" b="1" dirty="0"/>
              <a:t>.</a:t>
            </a:r>
            <a:endParaRPr lang="fr-FR" dirty="0"/>
          </a:p>
        </p:txBody>
      </p:sp>
      <p:sp>
        <p:nvSpPr>
          <p:cNvPr id="3" name="Content Placeholder 2">
            <a:extLst>
              <a:ext uri="{FF2B5EF4-FFF2-40B4-BE49-F238E27FC236}">
                <a16:creationId xmlns:a16="http://schemas.microsoft.com/office/drawing/2014/main" id="{8B349C5B-8E11-7ECB-4335-1284A2BABF3F}"/>
              </a:ext>
            </a:extLst>
          </p:cNvPr>
          <p:cNvSpPr>
            <a:spLocks noGrp="1"/>
          </p:cNvSpPr>
          <p:nvPr>
            <p:ph idx="1"/>
          </p:nvPr>
        </p:nvSpPr>
        <p:spPr/>
        <p:txBody>
          <a:bodyPr>
            <a:normAutofit/>
          </a:bodyPr>
          <a:lstStyle/>
          <a:p>
            <a:pPr algn="just"/>
            <a:r>
              <a:rPr lang="fr-FR" sz="3200" b="1" noProof="0" dirty="0">
                <a:hlinkClick r:id="rId2"/>
              </a:rPr>
              <a:t>6</a:t>
            </a:r>
            <a:r>
              <a:rPr lang="fr-FR" sz="3200" noProof="0" dirty="0"/>
              <a:t> Je suis étendu parmi les morts, semblable à ceux qui sont tués et couchés dans la tombe, à ceux dont tu ne te souviens plus et qui sont séparés de toi. </a:t>
            </a:r>
            <a:r>
              <a:rPr lang="fr-FR" sz="3200" b="1" noProof="0" dirty="0">
                <a:hlinkClick r:id="rId3"/>
              </a:rPr>
              <a:t>7</a:t>
            </a:r>
            <a:r>
              <a:rPr lang="fr-FR" sz="3200" noProof="0" dirty="0"/>
              <a:t> Tu m'as jeté dans un gouffre profond, dans les ténèbres, dans les abîmes. </a:t>
            </a:r>
            <a:r>
              <a:rPr lang="fr-FR" sz="3200" b="1" noProof="0" dirty="0">
                <a:hlinkClick r:id="rId4"/>
              </a:rPr>
              <a:t>8</a:t>
            </a:r>
            <a:r>
              <a:rPr lang="fr-FR" sz="3200" noProof="0" dirty="0"/>
              <a:t> Ta fureur pèse lourdement sur moi, et tu m'accables des vagues de ta colère. - Pause.</a:t>
            </a:r>
          </a:p>
          <a:p>
            <a:pPr algn="just"/>
            <a:r>
              <a:rPr lang="fr-FR" sz="3200" b="1" noProof="0" dirty="0">
                <a:hlinkClick r:id="rId5"/>
              </a:rPr>
              <a:t>9</a:t>
            </a:r>
            <a:r>
              <a:rPr lang="fr-FR" sz="3200" noProof="0" dirty="0"/>
              <a:t> Tu as éloigné mes intimes de moi, tu as fait de moi un objet d'horreur pour eux; je suis enfermé et je ne peux pas sortir. </a:t>
            </a:r>
          </a:p>
        </p:txBody>
      </p:sp>
    </p:spTree>
    <p:extLst>
      <p:ext uri="{BB962C8B-B14F-4D97-AF65-F5344CB8AC3E}">
        <p14:creationId xmlns:p14="http://schemas.microsoft.com/office/powerpoint/2010/main" val="2965337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D91F6-11C5-0E2A-53D7-89E644A081CE}"/>
              </a:ext>
            </a:extLst>
          </p:cNvPr>
          <p:cNvSpPr>
            <a:spLocks noGrp="1"/>
          </p:cNvSpPr>
          <p:nvPr>
            <p:ph type="title"/>
          </p:nvPr>
        </p:nvSpPr>
        <p:spPr/>
        <p:txBody>
          <a:bodyPr/>
          <a:lstStyle/>
          <a:p>
            <a:r>
              <a:rPr lang="fr-FR" b="1" dirty="0"/>
              <a:t>Psaumes 88. </a:t>
            </a:r>
            <a:r>
              <a:rPr lang="en-US" b="1" dirty="0" err="1"/>
              <a:t>Cantique</a:t>
            </a:r>
            <a:r>
              <a:rPr lang="en-US" b="1" dirty="0"/>
              <a:t> </a:t>
            </a:r>
            <a:r>
              <a:rPr lang="en-US" b="1" dirty="0" err="1"/>
              <a:t>d'Héman</a:t>
            </a:r>
            <a:r>
              <a:rPr lang="en-US" b="1" dirty="0"/>
              <a:t> </a:t>
            </a:r>
            <a:r>
              <a:rPr lang="en-US" b="1" dirty="0" err="1"/>
              <a:t>l'Ezrachite</a:t>
            </a:r>
            <a:r>
              <a:rPr lang="en-US" b="1" dirty="0"/>
              <a:t>.</a:t>
            </a:r>
            <a:endParaRPr lang="fr-FR" dirty="0"/>
          </a:p>
        </p:txBody>
      </p:sp>
      <p:sp>
        <p:nvSpPr>
          <p:cNvPr id="3" name="Content Placeholder 2">
            <a:extLst>
              <a:ext uri="{FF2B5EF4-FFF2-40B4-BE49-F238E27FC236}">
                <a16:creationId xmlns:a16="http://schemas.microsoft.com/office/drawing/2014/main" id="{59B24C27-DD7B-839C-64D7-32C4BA77691B}"/>
              </a:ext>
            </a:extLst>
          </p:cNvPr>
          <p:cNvSpPr>
            <a:spLocks noGrp="1"/>
          </p:cNvSpPr>
          <p:nvPr>
            <p:ph idx="1"/>
          </p:nvPr>
        </p:nvSpPr>
        <p:spPr/>
        <p:txBody>
          <a:bodyPr/>
          <a:lstStyle/>
          <a:p>
            <a:pPr algn="just"/>
            <a:r>
              <a:rPr lang="fr-FR" b="1" noProof="0" dirty="0">
                <a:hlinkClick r:id="rId2"/>
              </a:rPr>
              <a:t>10</a:t>
            </a:r>
            <a:r>
              <a:rPr lang="fr-FR" noProof="0" dirty="0"/>
              <a:t> Mes yeux sont usés par la souffrance; tous les jours, je fais appel à toi, Eternel, je tends les mains vers toi. </a:t>
            </a:r>
            <a:r>
              <a:rPr lang="fr-FR" b="1" noProof="0" dirty="0">
                <a:hlinkClick r:id="rId3"/>
              </a:rPr>
              <a:t>11</a:t>
            </a:r>
            <a:r>
              <a:rPr lang="fr-FR" noProof="0" dirty="0"/>
              <a:t> Est-ce pour les morts que tu fais des miracles? Les défunts se lèvent-ils pour te louer? - Pause.</a:t>
            </a:r>
          </a:p>
          <a:p>
            <a:pPr algn="just"/>
            <a:r>
              <a:rPr lang="fr-FR" b="1" noProof="0" dirty="0">
                <a:hlinkClick r:id="rId4"/>
              </a:rPr>
              <a:t>12</a:t>
            </a:r>
            <a:r>
              <a:rPr lang="fr-FR" noProof="0" dirty="0"/>
              <a:t> Parle-t-on de ta bonté dans la tombe, de ta fidélité dans le gouffre de perdition? </a:t>
            </a:r>
            <a:r>
              <a:rPr lang="fr-FR" b="1" noProof="0" dirty="0">
                <a:hlinkClick r:id="rId5"/>
              </a:rPr>
              <a:t>13</a:t>
            </a:r>
            <a:r>
              <a:rPr lang="fr-FR" noProof="0" dirty="0"/>
              <a:t> Tes miracles sont-ils connus dans les ténèbres, et ta justice au pays de l'oubli?</a:t>
            </a:r>
          </a:p>
          <a:p>
            <a:pPr algn="just"/>
            <a:r>
              <a:rPr lang="fr-FR" b="1" noProof="0" dirty="0">
                <a:hlinkClick r:id="rId6"/>
              </a:rPr>
              <a:t>14</a:t>
            </a:r>
            <a:r>
              <a:rPr lang="fr-FR" noProof="0" dirty="0"/>
              <a:t> Et moi, c'est toi, Eternel, que j'appelle au secours. Le matin, ma prière s'adresse à toi.</a:t>
            </a:r>
          </a:p>
          <a:p>
            <a:endParaRPr lang="fr-FR" dirty="0"/>
          </a:p>
        </p:txBody>
      </p:sp>
    </p:spTree>
    <p:extLst>
      <p:ext uri="{BB962C8B-B14F-4D97-AF65-F5344CB8AC3E}">
        <p14:creationId xmlns:p14="http://schemas.microsoft.com/office/powerpoint/2010/main" val="2456373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36B79-8E45-D502-E22B-E6AB761DFD0D}"/>
              </a:ext>
            </a:extLst>
          </p:cNvPr>
          <p:cNvSpPr>
            <a:spLocks noGrp="1"/>
          </p:cNvSpPr>
          <p:nvPr>
            <p:ph type="title"/>
          </p:nvPr>
        </p:nvSpPr>
        <p:spPr/>
        <p:txBody>
          <a:bodyPr/>
          <a:lstStyle/>
          <a:p>
            <a:r>
              <a:rPr lang="fr-FR" b="1" dirty="0"/>
              <a:t>Psaumes 88. </a:t>
            </a:r>
            <a:r>
              <a:rPr lang="en-US" b="1" dirty="0" err="1"/>
              <a:t>Cantique</a:t>
            </a:r>
            <a:r>
              <a:rPr lang="en-US" b="1" dirty="0"/>
              <a:t> </a:t>
            </a:r>
            <a:r>
              <a:rPr lang="en-US" b="1" dirty="0" err="1"/>
              <a:t>d'Héman</a:t>
            </a:r>
            <a:r>
              <a:rPr lang="en-US" b="1" dirty="0"/>
              <a:t> </a:t>
            </a:r>
            <a:r>
              <a:rPr lang="en-US" b="1" dirty="0" err="1"/>
              <a:t>l'Ezrachite</a:t>
            </a:r>
            <a:r>
              <a:rPr lang="en-US" b="1" dirty="0"/>
              <a:t>.</a:t>
            </a:r>
            <a:endParaRPr lang="fr-FR" dirty="0"/>
          </a:p>
        </p:txBody>
      </p:sp>
      <p:sp>
        <p:nvSpPr>
          <p:cNvPr id="3" name="Content Placeholder 2">
            <a:extLst>
              <a:ext uri="{FF2B5EF4-FFF2-40B4-BE49-F238E27FC236}">
                <a16:creationId xmlns:a16="http://schemas.microsoft.com/office/drawing/2014/main" id="{44EB13E8-F87A-D0E6-FCAF-B942D13F5E3A}"/>
              </a:ext>
            </a:extLst>
          </p:cNvPr>
          <p:cNvSpPr>
            <a:spLocks noGrp="1"/>
          </p:cNvSpPr>
          <p:nvPr>
            <p:ph idx="1"/>
          </p:nvPr>
        </p:nvSpPr>
        <p:spPr/>
        <p:txBody>
          <a:bodyPr>
            <a:normAutofit/>
          </a:bodyPr>
          <a:lstStyle/>
          <a:p>
            <a:pPr algn="just"/>
            <a:r>
              <a:rPr lang="fr-FR" sz="3200" b="1" noProof="0" dirty="0">
                <a:hlinkClick r:id="rId2"/>
              </a:rPr>
              <a:t>15</a:t>
            </a:r>
            <a:r>
              <a:rPr lang="fr-FR" sz="3200" noProof="0" dirty="0"/>
              <a:t> Pourquoi, Eternel, me rejettes-tu? Pourquoi me caches-tu ton visage? </a:t>
            </a:r>
            <a:r>
              <a:rPr lang="fr-FR" sz="3200" b="1" noProof="0" dirty="0">
                <a:hlinkClick r:id="rId3"/>
              </a:rPr>
              <a:t>16</a:t>
            </a:r>
            <a:r>
              <a:rPr lang="fr-FR" sz="3200" noProof="0" dirty="0"/>
              <a:t> Je suis malheureux et mourant depuis ma jeunesse, je subis tes terreurs et je suis bouleversé. </a:t>
            </a:r>
            <a:r>
              <a:rPr lang="fr-FR" sz="3200" b="1" noProof="0" dirty="0">
                <a:hlinkClick r:id="rId4"/>
              </a:rPr>
              <a:t>17</a:t>
            </a:r>
            <a:r>
              <a:rPr lang="fr-FR" sz="3200" noProof="0" dirty="0"/>
              <a:t> Tes fureurs passent sur moi, tes terreurs me réduisent au silence; </a:t>
            </a:r>
            <a:r>
              <a:rPr lang="fr-FR" sz="3200" b="1" noProof="0" dirty="0">
                <a:hlinkClick r:id="rId5"/>
              </a:rPr>
              <a:t>18</a:t>
            </a:r>
            <a:r>
              <a:rPr lang="fr-FR" sz="3200" noProof="0" dirty="0"/>
              <a:t> elles m'encerclent tout le jour comme de l'eau, elles me cernent de tous côtés. </a:t>
            </a:r>
            <a:r>
              <a:rPr lang="fr-FR" sz="3200" b="1" noProof="0" dirty="0">
                <a:hlinkClick r:id="rId6"/>
              </a:rPr>
              <a:t>19</a:t>
            </a:r>
            <a:r>
              <a:rPr lang="fr-FR" sz="3200" noProof="0" dirty="0"/>
              <a:t> Tu as éloigné mes amis et mes proches de moi; mes intimes, ce sont les ténèbres.</a:t>
            </a:r>
          </a:p>
        </p:txBody>
      </p:sp>
    </p:spTree>
    <p:extLst>
      <p:ext uri="{BB962C8B-B14F-4D97-AF65-F5344CB8AC3E}">
        <p14:creationId xmlns:p14="http://schemas.microsoft.com/office/powerpoint/2010/main" val="41173007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C14C5-2647-4CF8-2A24-1E00367FD8F3}"/>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7A83F31B-C8C5-DD76-6FB9-15417CC5C5BF}"/>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040509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DBE8B-0BE2-0B44-1FAB-345E482DE128}"/>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5D0A4938-A00E-CD86-7767-A69A40AF6798}"/>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3891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1C8E0-8002-ABAB-0D8C-F9AC040189A3}"/>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AAB3AB54-3987-E7A6-C895-3CF52CE70466}"/>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081635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CB007-EDF5-3F79-C30F-BD9C72CACFDB}"/>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D6EE5D02-44C5-3E92-5173-9D59AD917327}"/>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460793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56C52-DB64-7A3E-A1C3-283D8CCD2849}"/>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C4B612BA-1801-4BEA-EA90-A691B2263B0F}"/>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958339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1A3E4-E938-624A-6179-267399E9FE5B}"/>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6AF9DB00-0E39-81C1-1F05-54B3C5BEE04A}"/>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86816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05DC00-3DA0-F8FB-4B88-A81B4AF3131C}"/>
              </a:ext>
            </a:extLst>
          </p:cNvPr>
          <p:cNvSpPr>
            <a:spLocks noGrp="1"/>
          </p:cNvSpPr>
          <p:nvPr>
            <p:ph type="title"/>
          </p:nvPr>
        </p:nvSpPr>
        <p:spPr>
          <a:xfrm>
            <a:off x="838200" y="365125"/>
            <a:ext cx="10515600" cy="1325563"/>
          </a:xfrm>
        </p:spPr>
        <p:txBody>
          <a:bodyPr>
            <a:normAutofit/>
          </a:bodyPr>
          <a:lstStyle/>
          <a:p>
            <a:r>
              <a:rPr lang="en-US" sz="5400" b="1" dirty="0"/>
              <a:t>Introduction</a:t>
            </a:r>
            <a:r>
              <a:rPr lang="en-US" sz="5400" dirty="0"/>
              <a:t> </a:t>
            </a:r>
            <a:r>
              <a:rPr lang="en-US" sz="4000" dirty="0"/>
              <a:t>(continue)</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91C1A1-D1AC-0A20-FE49-6684E739D1A0}"/>
              </a:ext>
            </a:extLst>
          </p:cNvPr>
          <p:cNvSpPr>
            <a:spLocks noGrp="1"/>
          </p:cNvSpPr>
          <p:nvPr>
            <p:ph idx="1"/>
          </p:nvPr>
        </p:nvSpPr>
        <p:spPr>
          <a:xfrm>
            <a:off x="838200" y="1929384"/>
            <a:ext cx="10684764" cy="4374878"/>
          </a:xfrm>
        </p:spPr>
        <p:txBody>
          <a:bodyPr>
            <a:noAutofit/>
          </a:bodyPr>
          <a:lstStyle/>
          <a:p>
            <a:pPr marL="0" indent="0">
              <a:buNone/>
            </a:pPr>
            <a:r>
              <a:rPr lang="en-US" sz="2600" b="1" dirty="0"/>
              <a:t>One can adopt two attitudes towards the problem of evil and suffering:</a:t>
            </a:r>
          </a:p>
          <a:p>
            <a:pPr marL="0" indent="0">
              <a:buNone/>
            </a:pPr>
            <a:r>
              <a:rPr lang="en-US" sz="2600" b="1" dirty="0"/>
              <a:t>1- See it as a Philosophical objection to theism</a:t>
            </a:r>
          </a:p>
          <a:p>
            <a:pPr marL="0" indent="0">
              <a:buNone/>
            </a:pPr>
            <a:r>
              <a:rPr lang="en-US" sz="2600" dirty="0"/>
              <a:t>Voltaire: </a:t>
            </a:r>
          </a:p>
          <a:p>
            <a:pPr marL="0" indent="0">
              <a:buNone/>
            </a:pPr>
            <a:r>
              <a:rPr lang="en-US" sz="2600" i="1" dirty="0"/>
              <a:t>	- Poème sur le </a:t>
            </a:r>
            <a:r>
              <a:rPr lang="en-US" sz="2600" i="1" dirty="0" err="1"/>
              <a:t>désastre</a:t>
            </a:r>
            <a:r>
              <a:rPr lang="en-US" sz="2600" i="1" dirty="0"/>
              <a:t> de </a:t>
            </a:r>
            <a:r>
              <a:rPr lang="en-US" sz="2600" i="1" dirty="0" err="1"/>
              <a:t>Lisbonne</a:t>
            </a:r>
            <a:r>
              <a:rPr lang="en-US" sz="2600" i="1" dirty="0"/>
              <a:t> </a:t>
            </a:r>
            <a:r>
              <a:rPr lang="en-US" sz="2600" dirty="0"/>
              <a:t>(1755)</a:t>
            </a:r>
          </a:p>
          <a:p>
            <a:pPr marL="0" indent="0">
              <a:buNone/>
            </a:pPr>
            <a:r>
              <a:rPr lang="en-US" sz="2600" i="1" dirty="0"/>
              <a:t>	- Candide (1757)</a:t>
            </a:r>
            <a:endParaRPr lang="en-US" sz="2600" b="1" dirty="0"/>
          </a:p>
          <a:p>
            <a:pPr marL="0" indent="0">
              <a:buNone/>
            </a:pPr>
            <a:r>
              <a:rPr lang="en-US" sz="2600" b="1" dirty="0"/>
              <a:t>2-  See it as an opportunity to develop an ethics of responsibility towards others.</a:t>
            </a:r>
          </a:p>
          <a:p>
            <a:pPr marL="0" indent="0">
              <a:buNone/>
            </a:pPr>
            <a:r>
              <a:rPr lang="fr-FR" sz="2600" dirty="0"/>
              <a:t> 	« Toute théologie ne prend pas, face à la question du mal, la voie 	d’une 	théodicée » (Philippe </a:t>
            </a:r>
            <a:r>
              <a:rPr lang="fr-FR" sz="2600" dirty="0" err="1"/>
              <a:t>Grosos</a:t>
            </a:r>
            <a:r>
              <a:rPr lang="fr-FR" sz="2600" dirty="0"/>
              <a:t>)</a:t>
            </a:r>
            <a:endParaRPr lang="en-US" sz="2600" b="1" dirty="0"/>
          </a:p>
        </p:txBody>
      </p:sp>
    </p:spTree>
    <p:extLst>
      <p:ext uri="{BB962C8B-B14F-4D97-AF65-F5344CB8AC3E}">
        <p14:creationId xmlns:p14="http://schemas.microsoft.com/office/powerpoint/2010/main" val="4237137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118C3C-887F-104B-1CE2-69E7B03796E1}"/>
              </a:ext>
            </a:extLst>
          </p:cNvPr>
          <p:cNvSpPr>
            <a:spLocks noGrp="1"/>
          </p:cNvSpPr>
          <p:nvPr>
            <p:ph type="title"/>
          </p:nvPr>
        </p:nvSpPr>
        <p:spPr>
          <a:xfrm>
            <a:off x="838200" y="365125"/>
            <a:ext cx="10515600" cy="1325563"/>
          </a:xfrm>
        </p:spPr>
        <p:txBody>
          <a:bodyPr>
            <a:normAutofit/>
          </a:bodyPr>
          <a:lstStyle/>
          <a:p>
            <a:r>
              <a:rPr lang="en-US" sz="5400" b="1" dirty="0"/>
              <a:t>Introduction</a:t>
            </a:r>
            <a:r>
              <a:rPr lang="en-US" sz="5400" dirty="0"/>
              <a:t> </a:t>
            </a:r>
            <a:r>
              <a:rPr lang="en-US" sz="4000" dirty="0"/>
              <a:t>(continue)</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E814D5-827E-A9DB-23E0-9010A83F076C}"/>
              </a:ext>
            </a:extLst>
          </p:cNvPr>
          <p:cNvSpPr>
            <a:spLocks noGrp="1"/>
          </p:cNvSpPr>
          <p:nvPr>
            <p:ph idx="1"/>
          </p:nvPr>
        </p:nvSpPr>
        <p:spPr>
          <a:xfrm>
            <a:off x="838200" y="1929384"/>
            <a:ext cx="10515600" cy="4251960"/>
          </a:xfrm>
        </p:spPr>
        <p:txBody>
          <a:bodyPr>
            <a:normAutofit/>
          </a:bodyPr>
          <a:lstStyle/>
          <a:p>
            <a:r>
              <a:rPr lang="en-US" b="1" dirty="0"/>
              <a:t>Psalms 45:7 </a:t>
            </a:r>
            <a:r>
              <a:rPr lang="en-US" dirty="0"/>
              <a:t>“You love righteousness and hate wickedness; therefore God, your God, has set you above your companions by anointing you with the oil of joy”. (NIV)</a:t>
            </a:r>
          </a:p>
          <a:p>
            <a:endParaRPr lang="en-US" dirty="0"/>
          </a:p>
          <a:p>
            <a:r>
              <a:rPr lang="en-US" b="1" dirty="0"/>
              <a:t>Amos 5: 15 </a:t>
            </a:r>
            <a:r>
              <a:rPr lang="en-US" dirty="0"/>
              <a:t>“Hate evil, love good; maintain justice in the courts”.</a:t>
            </a:r>
          </a:p>
          <a:p>
            <a:endParaRPr lang="en-US" dirty="0"/>
          </a:p>
          <a:p>
            <a:r>
              <a:rPr lang="en-US" b="1" dirty="0"/>
              <a:t>Romans 12:9-10 </a:t>
            </a:r>
            <a:r>
              <a:rPr lang="en-US" dirty="0"/>
              <a:t>“Love must be sincere. Hate what is evil; cling to what is good.</a:t>
            </a:r>
            <a:r>
              <a:rPr lang="en-US" b="1" baseline="30000" dirty="0"/>
              <a:t> </a:t>
            </a:r>
            <a:r>
              <a:rPr lang="en-US" dirty="0"/>
              <a:t>Be devoted to one another in love. Honor one another above yourselves”.</a:t>
            </a:r>
            <a:endParaRPr lang="en-US" b="1" dirty="0"/>
          </a:p>
          <a:p>
            <a:endParaRPr lang="en-US" sz="2200" dirty="0"/>
          </a:p>
        </p:txBody>
      </p:sp>
    </p:spTree>
    <p:extLst>
      <p:ext uri="{BB962C8B-B14F-4D97-AF65-F5344CB8AC3E}">
        <p14:creationId xmlns:p14="http://schemas.microsoft.com/office/powerpoint/2010/main" val="211192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1C8ED1-DCA5-CB01-CDC3-F6F1036C6D0D}"/>
              </a:ext>
            </a:extLst>
          </p:cNvPr>
          <p:cNvSpPr>
            <a:spLocks noGrp="1"/>
          </p:cNvSpPr>
          <p:nvPr>
            <p:ph type="title"/>
          </p:nvPr>
        </p:nvSpPr>
        <p:spPr>
          <a:xfrm>
            <a:off x="838200" y="365125"/>
            <a:ext cx="10515600" cy="1325563"/>
          </a:xfrm>
        </p:spPr>
        <p:txBody>
          <a:bodyPr>
            <a:normAutofit/>
          </a:bodyPr>
          <a:lstStyle/>
          <a:p>
            <a:pPr algn="ctr"/>
            <a:r>
              <a:rPr lang="en-US" sz="5400" b="1" dirty="0"/>
              <a:t>Plan of the presentation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2E981CB-1B29-F823-59A9-8FDD20E3528E}"/>
              </a:ext>
            </a:extLst>
          </p:cNvPr>
          <p:cNvSpPr>
            <a:spLocks noGrp="1"/>
          </p:cNvSpPr>
          <p:nvPr>
            <p:ph idx="1"/>
          </p:nvPr>
        </p:nvSpPr>
        <p:spPr>
          <a:xfrm>
            <a:off x="838199" y="1929384"/>
            <a:ext cx="10959059" cy="4251960"/>
          </a:xfrm>
        </p:spPr>
        <p:txBody>
          <a:bodyPr>
            <a:normAutofit lnSpcReduction="10000"/>
          </a:bodyPr>
          <a:lstStyle/>
          <a:p>
            <a:endParaRPr lang="en-US" sz="2200" b="1" dirty="0"/>
          </a:p>
          <a:p>
            <a:pPr marL="0" indent="0">
              <a:buNone/>
            </a:pPr>
            <a:r>
              <a:rPr lang="en-US" b="1" dirty="0"/>
              <a:t>1- An Overview of the Philosophical Problem of Evil and Suffering</a:t>
            </a:r>
          </a:p>
          <a:p>
            <a:pPr marL="0" indent="0">
              <a:buNone/>
            </a:pPr>
            <a:r>
              <a:rPr lang="en-US" b="1" dirty="0"/>
              <a:t>2- Theistic Responses to Atheistic and Philosophical Objections</a:t>
            </a:r>
          </a:p>
          <a:p>
            <a:pPr marL="0" indent="0">
              <a:buNone/>
            </a:pPr>
            <a:r>
              <a:rPr lang="en-US" b="1" dirty="0"/>
              <a:t>3- From Theodicy to Praxis: Toward an Ethics of Responsibility to    </a:t>
            </a:r>
          </a:p>
          <a:p>
            <a:pPr marL="0" indent="0">
              <a:buNone/>
            </a:pPr>
            <a:r>
              <a:rPr lang="en-US" b="1" dirty="0"/>
              <a:t>Others </a:t>
            </a:r>
          </a:p>
          <a:p>
            <a:pPr marL="0" indent="0">
              <a:buNone/>
            </a:pPr>
            <a:r>
              <a:rPr lang="en-US" b="1" dirty="0"/>
              <a:t>	- </a:t>
            </a:r>
            <a:r>
              <a:rPr lang="en-US" dirty="0"/>
              <a:t>Emmanuel Levinas (1905-1995)</a:t>
            </a:r>
          </a:p>
          <a:p>
            <a:pPr marL="0" indent="0">
              <a:buNone/>
            </a:pPr>
            <a:r>
              <a:rPr lang="en-US" dirty="0"/>
              <a:t>	- Paul </a:t>
            </a:r>
            <a:r>
              <a:rPr lang="en-US" dirty="0" err="1"/>
              <a:t>Ricoeur</a:t>
            </a:r>
            <a:r>
              <a:rPr lang="en-US" dirty="0"/>
              <a:t> ( 1913-2005)</a:t>
            </a:r>
          </a:p>
          <a:p>
            <a:pPr marL="0" indent="0">
              <a:buNone/>
            </a:pPr>
            <a:r>
              <a:rPr lang="en-US" b="1" dirty="0"/>
              <a:t>Conclusion: </a:t>
            </a:r>
          </a:p>
          <a:p>
            <a:pPr marL="0" indent="0">
              <a:buNone/>
            </a:pPr>
            <a:r>
              <a:rPr lang="en-US" dirty="0"/>
              <a:t>	- The Case of Psalm 88: The Necessity of Turning to God</a:t>
            </a:r>
            <a:endParaRPr lang="en-US" sz="2200" dirty="0"/>
          </a:p>
          <a:p>
            <a:endParaRPr lang="en-US" sz="2200" b="1" dirty="0"/>
          </a:p>
        </p:txBody>
      </p:sp>
    </p:spTree>
    <p:extLst>
      <p:ext uri="{BB962C8B-B14F-4D97-AF65-F5344CB8AC3E}">
        <p14:creationId xmlns:p14="http://schemas.microsoft.com/office/powerpoint/2010/main" val="3516294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C107C2-4EC1-3507-B240-8307BA602A7C}"/>
              </a:ext>
            </a:extLst>
          </p:cNvPr>
          <p:cNvSpPr>
            <a:spLocks noGrp="1"/>
          </p:cNvSpPr>
          <p:nvPr>
            <p:ph type="title"/>
          </p:nvPr>
        </p:nvSpPr>
        <p:spPr>
          <a:xfrm>
            <a:off x="838200" y="365125"/>
            <a:ext cx="10515600" cy="1325563"/>
          </a:xfrm>
        </p:spPr>
        <p:txBody>
          <a:bodyPr>
            <a:normAutofit/>
          </a:bodyPr>
          <a:lstStyle/>
          <a:p>
            <a:r>
              <a:rPr lang="en-US" sz="5400" b="1" dirty="0"/>
              <a:t>Conceptual clarification</a:t>
            </a: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sX0" fmla="*/ 0 w 10424160"/>
              <a:gd name="csY0" fmla="*/ 0 h 18288"/>
              <a:gd name="csX1" fmla="*/ 903427 w 10424160"/>
              <a:gd name="csY1" fmla="*/ 0 h 18288"/>
              <a:gd name="csX2" fmla="*/ 1389888 w 10424160"/>
              <a:gd name="csY2" fmla="*/ 0 h 18288"/>
              <a:gd name="csX3" fmla="*/ 2189074 w 10424160"/>
              <a:gd name="csY3" fmla="*/ 0 h 18288"/>
              <a:gd name="csX4" fmla="*/ 2675534 w 10424160"/>
              <a:gd name="csY4" fmla="*/ 0 h 18288"/>
              <a:gd name="csX5" fmla="*/ 3370478 w 10424160"/>
              <a:gd name="csY5" fmla="*/ 0 h 18288"/>
              <a:gd name="csX6" fmla="*/ 4169664 w 10424160"/>
              <a:gd name="csY6" fmla="*/ 0 h 18288"/>
              <a:gd name="csX7" fmla="*/ 4551883 w 10424160"/>
              <a:gd name="csY7" fmla="*/ 0 h 18288"/>
              <a:gd name="csX8" fmla="*/ 4934102 w 10424160"/>
              <a:gd name="csY8" fmla="*/ 0 h 18288"/>
              <a:gd name="csX9" fmla="*/ 5837530 w 10424160"/>
              <a:gd name="csY9" fmla="*/ 0 h 18288"/>
              <a:gd name="csX10" fmla="*/ 6532474 w 10424160"/>
              <a:gd name="csY10" fmla="*/ 0 h 18288"/>
              <a:gd name="csX11" fmla="*/ 6914693 w 10424160"/>
              <a:gd name="csY11" fmla="*/ 0 h 18288"/>
              <a:gd name="csX12" fmla="*/ 7609637 w 10424160"/>
              <a:gd name="csY12" fmla="*/ 0 h 18288"/>
              <a:gd name="csX13" fmla="*/ 8513064 w 10424160"/>
              <a:gd name="csY13" fmla="*/ 0 h 18288"/>
              <a:gd name="csX14" fmla="*/ 9103766 w 10424160"/>
              <a:gd name="csY14" fmla="*/ 0 h 18288"/>
              <a:gd name="csX15" fmla="*/ 9694469 w 10424160"/>
              <a:gd name="csY15" fmla="*/ 0 h 18288"/>
              <a:gd name="csX16" fmla="*/ 10424160 w 10424160"/>
              <a:gd name="csY16" fmla="*/ 0 h 18288"/>
              <a:gd name="csX17" fmla="*/ 10424160 w 10424160"/>
              <a:gd name="csY17" fmla="*/ 18288 h 18288"/>
              <a:gd name="csX18" fmla="*/ 9729216 w 10424160"/>
              <a:gd name="csY18" fmla="*/ 18288 h 18288"/>
              <a:gd name="csX19" fmla="*/ 8930030 w 10424160"/>
              <a:gd name="csY19" fmla="*/ 18288 h 18288"/>
              <a:gd name="csX20" fmla="*/ 8130845 w 10424160"/>
              <a:gd name="csY20" fmla="*/ 18288 h 18288"/>
              <a:gd name="csX21" fmla="*/ 7644384 w 10424160"/>
              <a:gd name="csY21" fmla="*/ 18288 h 18288"/>
              <a:gd name="csX22" fmla="*/ 6740957 w 10424160"/>
              <a:gd name="csY22" fmla="*/ 18288 h 18288"/>
              <a:gd name="csX23" fmla="*/ 6046013 w 10424160"/>
              <a:gd name="csY23" fmla="*/ 18288 h 18288"/>
              <a:gd name="csX24" fmla="*/ 5663794 w 10424160"/>
              <a:gd name="csY24" fmla="*/ 18288 h 18288"/>
              <a:gd name="csX25" fmla="*/ 4968850 w 10424160"/>
              <a:gd name="csY25" fmla="*/ 18288 h 18288"/>
              <a:gd name="csX26" fmla="*/ 4378147 w 10424160"/>
              <a:gd name="csY26" fmla="*/ 18288 h 18288"/>
              <a:gd name="csX27" fmla="*/ 3787445 w 10424160"/>
              <a:gd name="csY27" fmla="*/ 18288 h 18288"/>
              <a:gd name="csX28" fmla="*/ 3196742 w 10424160"/>
              <a:gd name="csY28" fmla="*/ 18288 h 18288"/>
              <a:gd name="csX29" fmla="*/ 2606040 w 10424160"/>
              <a:gd name="csY29" fmla="*/ 18288 h 18288"/>
              <a:gd name="csX30" fmla="*/ 1806854 w 10424160"/>
              <a:gd name="csY30" fmla="*/ 18288 h 18288"/>
              <a:gd name="csX31" fmla="*/ 1111910 w 10424160"/>
              <a:gd name="csY31" fmla="*/ 18288 h 18288"/>
              <a:gd name="csX32" fmla="*/ 729691 w 10424160"/>
              <a:gd name="csY32" fmla="*/ 18288 h 18288"/>
              <a:gd name="csX33" fmla="*/ 0 w 10424160"/>
              <a:gd name="csY33" fmla="*/ 18288 h 18288"/>
              <a:gd name="csX34" fmla="*/ 0 w 10424160"/>
              <a:gd name="csY3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D0F837C8-74BF-A117-1E16-AD939DA84B8C}"/>
              </a:ext>
            </a:extLst>
          </p:cNvPr>
          <p:cNvSpPr>
            <a:spLocks noGrp="1"/>
          </p:cNvSpPr>
          <p:nvPr>
            <p:ph idx="1"/>
          </p:nvPr>
        </p:nvSpPr>
        <p:spPr/>
        <p:txBody>
          <a:bodyPr/>
          <a:lstStyle/>
          <a:p>
            <a:pPr marL="0" indent="0">
              <a:buNone/>
            </a:pPr>
            <a:endParaRPr lang="fr-FR" sz="3600" b="1" dirty="0"/>
          </a:p>
          <a:p>
            <a:pPr marL="0" indent="0">
              <a:buNone/>
            </a:pPr>
            <a:r>
              <a:rPr lang="en-US" sz="3600" b="1" noProof="0" dirty="0"/>
              <a:t>What is suffering?</a:t>
            </a:r>
          </a:p>
          <a:p>
            <a:pPr marL="457200" lvl="1" indent="0">
              <a:buNone/>
            </a:pPr>
            <a:endParaRPr lang="en-US" sz="3600" b="1" noProof="0" dirty="0"/>
          </a:p>
          <a:p>
            <a:pPr marL="238125" lvl="1" indent="-223838"/>
            <a:r>
              <a:rPr lang="en-US" sz="3200" b="1" noProof="0" dirty="0"/>
              <a:t>Suffering is a lived, subjective, and phenomenological experience.</a:t>
            </a:r>
          </a:p>
          <a:p>
            <a:pPr marL="14287" lvl="1" indent="0">
              <a:buNone/>
            </a:pPr>
            <a:endParaRPr lang="en-US" sz="3200" b="1" noProof="0" dirty="0"/>
          </a:p>
          <a:p>
            <a:pPr lvl="0"/>
            <a:r>
              <a:rPr lang="en-US" sz="3200" b="1" dirty="0"/>
              <a:t>It is the felt experience of evil.</a:t>
            </a:r>
            <a:endParaRPr lang="fr-FR" b="1" dirty="0"/>
          </a:p>
        </p:txBody>
      </p:sp>
    </p:spTree>
    <p:extLst>
      <p:ext uri="{BB962C8B-B14F-4D97-AF65-F5344CB8AC3E}">
        <p14:creationId xmlns:p14="http://schemas.microsoft.com/office/powerpoint/2010/main" val="2986712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4AC6BA-1994-50AD-4D6D-9A64F5D64D8A}"/>
              </a:ext>
            </a:extLst>
          </p:cNvPr>
          <p:cNvSpPr>
            <a:spLocks noGrp="1"/>
          </p:cNvSpPr>
          <p:nvPr>
            <p:ph type="title"/>
          </p:nvPr>
        </p:nvSpPr>
        <p:spPr>
          <a:xfrm>
            <a:off x="838200" y="365125"/>
            <a:ext cx="10515600" cy="1325563"/>
          </a:xfrm>
        </p:spPr>
        <p:txBody>
          <a:bodyPr>
            <a:normAutofit/>
          </a:bodyPr>
          <a:lstStyle/>
          <a:p>
            <a:pPr algn="ctr"/>
            <a:r>
              <a:rPr lang="en-US" sz="5400" b="1" dirty="0"/>
              <a:t>What is evil?</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1318285-F4D2-7418-4C40-C3772CB11A01}"/>
              </a:ext>
            </a:extLst>
          </p:cNvPr>
          <p:cNvSpPr>
            <a:spLocks noGrp="1"/>
          </p:cNvSpPr>
          <p:nvPr>
            <p:ph idx="1"/>
          </p:nvPr>
        </p:nvSpPr>
        <p:spPr>
          <a:xfrm>
            <a:off x="838200" y="1929384"/>
            <a:ext cx="10515600" cy="4251960"/>
          </a:xfrm>
        </p:spPr>
        <p:txBody>
          <a:bodyPr>
            <a:normAutofit/>
          </a:bodyPr>
          <a:lstStyle/>
          <a:p>
            <a:r>
              <a:rPr lang="en-US" sz="3600" b="1" dirty="0"/>
              <a:t>Three types of Evil </a:t>
            </a:r>
            <a:r>
              <a:rPr lang="en-US" sz="2000" b="1" dirty="0"/>
              <a:t>(Leibniz)</a:t>
            </a:r>
            <a:r>
              <a:rPr lang="en-US" sz="3600" b="1" dirty="0"/>
              <a:t> </a:t>
            </a:r>
          </a:p>
          <a:p>
            <a:endParaRPr lang="en-US" sz="3600" b="1" dirty="0"/>
          </a:p>
          <a:p>
            <a:pPr marL="0" indent="0">
              <a:buNone/>
            </a:pPr>
            <a:r>
              <a:rPr lang="en-US" sz="3600" b="1" dirty="0"/>
              <a:t>1- Moral evil</a:t>
            </a:r>
          </a:p>
          <a:p>
            <a:pPr marL="0" indent="0">
              <a:buNone/>
            </a:pPr>
            <a:r>
              <a:rPr lang="en-US" sz="3600" b="1" dirty="0"/>
              <a:t>2- Physical/ Natural evil</a:t>
            </a:r>
          </a:p>
          <a:p>
            <a:pPr marL="0" indent="0">
              <a:buNone/>
            </a:pPr>
            <a:r>
              <a:rPr lang="en-US" sz="3600" b="1" dirty="0"/>
              <a:t>3- Metaphysical Evil</a:t>
            </a:r>
          </a:p>
        </p:txBody>
      </p:sp>
    </p:spTree>
    <p:extLst>
      <p:ext uri="{BB962C8B-B14F-4D97-AF65-F5344CB8AC3E}">
        <p14:creationId xmlns:p14="http://schemas.microsoft.com/office/powerpoint/2010/main" val="3041723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0DFA14-A12B-3BC8-5A3D-5606843EC78E}"/>
              </a:ext>
            </a:extLst>
          </p:cNvPr>
          <p:cNvSpPr>
            <a:spLocks noGrp="1"/>
          </p:cNvSpPr>
          <p:nvPr>
            <p:ph type="title"/>
          </p:nvPr>
        </p:nvSpPr>
        <p:spPr>
          <a:xfrm>
            <a:off x="838200" y="365125"/>
            <a:ext cx="10515600" cy="1325563"/>
          </a:xfrm>
        </p:spPr>
        <p:txBody>
          <a:bodyPr>
            <a:normAutofit/>
          </a:bodyPr>
          <a:lstStyle/>
          <a:p>
            <a:pPr algn="ctr"/>
            <a:r>
              <a:rPr lang="fr-FR" sz="5400" b="1" dirty="0" err="1"/>
              <a:t>What</a:t>
            </a:r>
            <a:r>
              <a:rPr lang="fr-FR" sz="5400" b="1" dirty="0"/>
              <a:t> </a:t>
            </a:r>
            <a:r>
              <a:rPr lang="fr-FR" sz="5400" b="1" dirty="0" err="1"/>
              <a:t>is</a:t>
            </a:r>
            <a:r>
              <a:rPr lang="fr-FR" sz="5400" b="1" dirty="0"/>
              <a:t> </a:t>
            </a:r>
            <a:r>
              <a:rPr lang="fr-FR" sz="5400" b="1" dirty="0" err="1"/>
              <a:t>evil</a:t>
            </a:r>
            <a:r>
              <a:rPr lang="fr-FR" sz="5400" b="1" dirty="0"/>
              <a:t> ? </a:t>
            </a:r>
            <a:r>
              <a:rPr lang="en-US" sz="2800" dirty="0"/>
              <a:t>(Continue)</a:t>
            </a:r>
            <a:endParaRPr lang="fr-FR" sz="2800" b="1"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EBA4371-B4B7-90CE-A652-0A3EA934CCB2}"/>
              </a:ext>
            </a:extLst>
          </p:cNvPr>
          <p:cNvSpPr>
            <a:spLocks noGrp="1"/>
          </p:cNvSpPr>
          <p:nvPr>
            <p:ph idx="1"/>
          </p:nvPr>
        </p:nvSpPr>
        <p:spPr>
          <a:xfrm>
            <a:off x="838200" y="1929384"/>
            <a:ext cx="10515600" cy="4251960"/>
          </a:xfrm>
        </p:spPr>
        <p:txBody>
          <a:bodyPr>
            <a:noAutofit/>
          </a:bodyPr>
          <a:lstStyle/>
          <a:p>
            <a:r>
              <a:rPr lang="fr-FR" b="1" dirty="0"/>
              <a:t>Moral </a:t>
            </a:r>
            <a:r>
              <a:rPr lang="fr-FR" b="1" dirty="0" err="1"/>
              <a:t>Evil</a:t>
            </a:r>
            <a:r>
              <a:rPr lang="fr-FR" b="1" dirty="0"/>
              <a:t> </a:t>
            </a:r>
          </a:p>
          <a:p>
            <a:pPr marL="0" indent="0">
              <a:buNone/>
            </a:pPr>
            <a:r>
              <a:rPr lang="en-US" dirty="0"/>
              <a:t>It refers to all the evil that is due to the actions of free and morally responsible beings. Murder, rape, and hunger resulting from social injustice are all examples of moral evil.</a:t>
            </a:r>
          </a:p>
          <a:p>
            <a:pPr marL="0" indent="0">
              <a:buNone/>
            </a:pPr>
            <a:endParaRPr lang="en-US" dirty="0"/>
          </a:p>
          <a:p>
            <a:r>
              <a:rPr lang="en-US" b="1" dirty="0"/>
              <a:t>Natural/Physical evil</a:t>
            </a:r>
          </a:p>
          <a:p>
            <a:pPr marL="0" indent="0">
              <a:buNone/>
            </a:pPr>
            <a:r>
              <a:rPr lang="en-US" dirty="0"/>
              <a:t>It refers to all the evil that is not (or at least does not appear to be) due to the intentionality and actions of morally responsible beings.</a:t>
            </a:r>
            <a:endParaRPr lang="fr-FR" b="1" dirty="0"/>
          </a:p>
        </p:txBody>
      </p:sp>
    </p:spTree>
    <p:extLst>
      <p:ext uri="{BB962C8B-B14F-4D97-AF65-F5344CB8AC3E}">
        <p14:creationId xmlns:p14="http://schemas.microsoft.com/office/powerpoint/2010/main" val="361427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D90B044-27D1-CEB6-2879-88618A5B9718}"/>
              </a:ext>
            </a:extLst>
          </p:cNvPr>
          <p:cNvSpPr>
            <a:spLocks noGrp="1"/>
          </p:cNvSpPr>
          <p:nvPr>
            <p:ph type="title"/>
          </p:nvPr>
        </p:nvSpPr>
        <p:spPr>
          <a:xfrm>
            <a:off x="838200" y="365125"/>
            <a:ext cx="10515600" cy="1325563"/>
          </a:xfrm>
        </p:spPr>
        <p:txBody>
          <a:bodyPr>
            <a:normAutofit/>
          </a:bodyPr>
          <a:lstStyle/>
          <a:p>
            <a:pPr algn="ctr"/>
            <a:r>
              <a:rPr lang="en-US" b="1" noProof="0" dirty="0"/>
              <a:t>What is evil ? </a:t>
            </a:r>
            <a:r>
              <a:rPr lang="en-US" sz="2800" dirty="0"/>
              <a:t>(Continue)</a:t>
            </a:r>
            <a:endParaRPr lang="en-US" sz="2800" noProof="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0FA3B2A-93A5-C5CC-D6B8-83F39FF49166}"/>
              </a:ext>
            </a:extLst>
          </p:cNvPr>
          <p:cNvSpPr>
            <a:spLocks noGrp="1"/>
          </p:cNvSpPr>
          <p:nvPr>
            <p:ph idx="1"/>
          </p:nvPr>
        </p:nvSpPr>
        <p:spPr>
          <a:xfrm>
            <a:off x="838200" y="1825625"/>
            <a:ext cx="10515600" cy="4351338"/>
          </a:xfrm>
        </p:spPr>
        <p:txBody>
          <a:bodyPr>
            <a:noAutofit/>
          </a:bodyPr>
          <a:lstStyle/>
          <a:p>
            <a:r>
              <a:rPr lang="en-US" sz="3200" b="1" dirty="0"/>
              <a:t>Metaphysical evil </a:t>
            </a:r>
            <a:r>
              <a:rPr lang="en-US" sz="3200" dirty="0"/>
              <a:t>refers to the constitutive imperfection of creatures simply by virtue of being finite and created, in contrast to God, who alone is infinite, necessary, and absolutely perfect.</a:t>
            </a:r>
          </a:p>
          <a:p>
            <a:r>
              <a:rPr lang="en-US" sz="3200" b="1" dirty="0"/>
              <a:t>Problem: </a:t>
            </a:r>
          </a:p>
          <a:p>
            <a:pPr marL="0" indent="0">
              <a:buNone/>
            </a:pPr>
            <a:r>
              <a:rPr lang="en-US" sz="3200" dirty="0"/>
              <a:t>	1- If God is the creator of everything that exists,</a:t>
            </a:r>
            <a:br>
              <a:rPr lang="en-US" sz="3200" dirty="0"/>
            </a:br>
            <a:r>
              <a:rPr lang="en-US" sz="3200" dirty="0"/>
              <a:t>	2- Evil exists,</a:t>
            </a:r>
            <a:br>
              <a:rPr lang="en-US" sz="3200" dirty="0"/>
            </a:br>
            <a:r>
              <a:rPr lang="en-US" sz="3200" dirty="0"/>
              <a:t>	3- therefore, God is the creator of evil.</a:t>
            </a:r>
            <a:endParaRPr lang="fr-FR" sz="3200" b="1" dirty="0"/>
          </a:p>
        </p:txBody>
      </p:sp>
    </p:spTree>
    <p:extLst>
      <p:ext uri="{BB962C8B-B14F-4D97-AF65-F5344CB8AC3E}">
        <p14:creationId xmlns:p14="http://schemas.microsoft.com/office/powerpoint/2010/main" val="2460528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5388</TotalTime>
  <Words>1586</Words>
  <Application>Microsoft Macintosh PowerPoint</Application>
  <PresentationFormat>Widescreen</PresentationFormat>
  <Paragraphs>143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Aptos</vt:lpstr>
      <vt:lpstr>Aptos Display</vt:lpstr>
      <vt:lpstr>Arial</vt:lpstr>
      <vt:lpstr>Office Theme</vt:lpstr>
      <vt:lpstr>          L’énigme de la souffrance humaine face à la question de Dieu </vt:lpstr>
      <vt:lpstr> Introduction </vt:lpstr>
      <vt:lpstr>Introduction (continue)</vt:lpstr>
      <vt:lpstr>Introduction (continue)</vt:lpstr>
      <vt:lpstr>Plan of the presentation</vt:lpstr>
      <vt:lpstr>Conceptual clarification</vt:lpstr>
      <vt:lpstr>What is evil?</vt:lpstr>
      <vt:lpstr>What is evil ? (Continue)</vt:lpstr>
      <vt:lpstr>What is evil ? (Continue)</vt:lpstr>
      <vt:lpstr>What is evil ? (Continue)</vt:lpstr>
      <vt:lpstr> 1- The Philosophical Problem of Evil and Suffering </vt:lpstr>
      <vt:lpstr> 1- The Philosophical Problem of Evil and Suffering </vt:lpstr>
      <vt:lpstr> 1- The Philosophical Problem of Evil and Suffering (continue) </vt:lpstr>
      <vt:lpstr>Problème du mal: deux approches</vt:lpstr>
      <vt:lpstr> 2- Theistic Responses to Atheistic and Philosophical Objections </vt:lpstr>
      <vt:lpstr> III.- VERS UNE ÉTHIQUE DE LA RESPONSABILITE VIS-A-VIS D’AUTRUI </vt:lpstr>
      <vt:lpstr>3- From Theodicy to Praxis: Toward an Ethics of Responsibility to Others </vt:lpstr>
      <vt:lpstr>From Theodicy to Praxis: Toward an Ethics of Responsibility to Others</vt:lpstr>
      <vt:lpstr>Conclusion:  </vt:lpstr>
      <vt:lpstr>Psaumes 88. Cantique d'Héman l'Ezrachite.</vt:lpstr>
      <vt:lpstr>Psaumes 88. Cantique d'Héman l'Ezrachite.</vt:lpstr>
      <vt:lpstr>Psaumes 88. Cantique d'Héman l'Ezrachite.</vt:lpstr>
      <vt:lpstr>Psaumes 88. Cantique d'Héman l'Ezrachite.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Jean Abel Pierre</dc:creator>
  <cp:lastModifiedBy>Jean Abel Pierre</cp:lastModifiedBy>
  <cp:revision>11</cp:revision>
  <dcterms:created xsi:type="dcterms:W3CDTF">2025-12-10T04:57:36Z</dcterms:created>
  <dcterms:modified xsi:type="dcterms:W3CDTF">2025-12-13T23:11:31Z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d8c54a-4021-41e6-95b5-453645ec7ee1_Enabled">
    <vt:lpwstr>true</vt:lpwstr>
  </property>
  <property fmtid="{D5CDD505-2E9C-101B-9397-08002B2CF9AE}" pid="3" name="MSIP_Label_19d8c54a-4021-41e6-95b5-453645ec7ee1_SetDate">
    <vt:lpwstr>2025-12-10T05:23:19Z</vt:lpwstr>
  </property>
  <property fmtid="{D5CDD505-2E9C-101B-9397-08002B2CF9AE}" pid="4" name="MSIP_Label_19d8c54a-4021-41e6-95b5-453645ec7ee1_Method">
    <vt:lpwstr>Standard</vt:lpwstr>
  </property>
  <property fmtid="{D5CDD505-2E9C-101B-9397-08002B2CF9AE}" pid="5" name="MSIP_Label_19d8c54a-4021-41e6-95b5-453645ec7ee1_Name">
    <vt:lpwstr>defa4170-0d19-0005-0004-bc88714345d2</vt:lpwstr>
  </property>
  <property fmtid="{D5CDD505-2E9C-101B-9397-08002B2CF9AE}" pid="6" name="MSIP_Label_19d8c54a-4021-41e6-95b5-453645ec7ee1_SiteId">
    <vt:lpwstr>113f3873-8a5f-4016-966a-6e61ede154f7</vt:lpwstr>
  </property>
  <property fmtid="{D5CDD505-2E9C-101B-9397-08002B2CF9AE}" pid="7" name="MSIP_Label_19d8c54a-4021-41e6-95b5-453645ec7ee1_ActionId">
    <vt:lpwstr>45529b23-24f9-45d0-86f9-8f109c124d75</vt:lpwstr>
  </property>
  <property fmtid="{D5CDD505-2E9C-101B-9397-08002B2CF9AE}" pid="8" name="MSIP_Label_19d8c54a-4021-41e6-95b5-453645ec7ee1_ContentBits">
    <vt:lpwstr>0</vt:lpwstr>
  </property>
  <property fmtid="{D5CDD505-2E9C-101B-9397-08002B2CF9AE}" pid="9" name="MSIP_Label_19d8c54a-4021-41e6-95b5-453645ec7ee1_Tag">
    <vt:lpwstr>50, 3, 0, 1</vt:lpwstr>
  </property>
</Properties>
</file>