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9" r:id="rId4"/>
    <p:sldId id="260" r:id="rId5"/>
    <p:sldId id="261" r:id="rId6"/>
    <p:sldId id="267" r:id="rId7"/>
    <p:sldId id="262" r:id="rId8"/>
    <p:sldId id="328" r:id="rId9"/>
    <p:sldId id="263" r:id="rId10"/>
    <p:sldId id="264" r:id="rId11"/>
    <p:sldId id="265" r:id="rId12"/>
    <p:sldId id="257" r:id="rId13"/>
    <p:sldId id="258" r:id="rId14"/>
    <p:sldId id="268" r:id="rId15"/>
    <p:sldId id="270" r:id="rId16"/>
    <p:sldId id="331" r:id="rId17"/>
    <p:sldId id="269" r:id="rId18"/>
    <p:sldId id="332" r:id="rId19"/>
    <p:sldId id="271" r:id="rId20"/>
    <p:sldId id="330" r:id="rId21"/>
    <p:sldId id="329" r:id="rId22"/>
    <p:sldId id="272" r:id="rId23"/>
    <p:sldId id="273" r:id="rId24"/>
    <p:sldId id="274" r:id="rId25"/>
    <p:sldId id="295" r:id="rId26"/>
    <p:sldId id="313" r:id="rId27"/>
    <p:sldId id="314" r:id="rId28"/>
    <p:sldId id="317" r:id="rId29"/>
    <p:sldId id="325" r:id="rId30"/>
    <p:sldId id="322" r:id="rId31"/>
    <p:sldId id="301" r:id="rId32"/>
    <p:sldId id="323" r:id="rId33"/>
    <p:sldId id="326" r:id="rId34"/>
    <p:sldId id="327" r:id="rId35"/>
    <p:sldId id="2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19A663-5269-4534-B930-3AAAA40BDB51}">
          <p14:sldIdLst>
            <p14:sldId id="256"/>
          </p14:sldIdLst>
        </p14:section>
        <p14:section name="Default Section" id="{5C781FC4-840B-4524-8A11-177B494DE757}">
          <p14:sldIdLst>
            <p14:sldId id="275"/>
            <p14:sldId id="259"/>
            <p14:sldId id="260"/>
            <p14:sldId id="261"/>
            <p14:sldId id="267"/>
            <p14:sldId id="262"/>
          </p14:sldIdLst>
        </p14:section>
        <p14:section name="Summary Section" id="{C72F1228-3F42-4701-8954-936DB7CF2E06}">
          <p14:sldIdLst>
            <p14:sldId id="328"/>
          </p14:sldIdLst>
        </p14:section>
        <p14:section name="Untitled Section" id="{A2E6D143-3156-4D58-8873-22B086661DC0}">
          <p14:sldIdLst>
            <p14:sldId id="263"/>
            <p14:sldId id="264"/>
            <p14:sldId id="265"/>
            <p14:sldId id="257"/>
            <p14:sldId id="258"/>
          </p14:sldIdLst>
        </p14:section>
        <p14:section name="Untitled Section" id="{3F543AAC-585D-4519-BC51-EBD66D43A35E}">
          <p14:sldIdLst>
            <p14:sldId id="268"/>
            <p14:sldId id="270"/>
            <p14:sldId id="331"/>
            <p14:sldId id="269"/>
            <p14:sldId id="332"/>
            <p14:sldId id="271"/>
            <p14:sldId id="330"/>
            <p14:sldId id="329"/>
            <p14:sldId id="272"/>
            <p14:sldId id="273"/>
          </p14:sldIdLst>
        </p14:section>
        <p14:section name="Untitled Section" id="{CCB16EC0-FBDB-41B5-9165-3AB73D10B2B9}">
          <p14:sldIdLst>
            <p14:sldId id="274"/>
            <p14:sldId id="295"/>
            <p14:sldId id="313"/>
            <p14:sldId id="314"/>
            <p14:sldId id="317"/>
          </p14:sldIdLst>
        </p14:section>
        <p14:section name="Mesures protectives" id="{B3020BE1-A30B-4409-A24E-8E3F43006623}">
          <p14:sldIdLst>
            <p14:sldId id="325"/>
            <p14:sldId id="322"/>
            <p14:sldId id="301"/>
            <p14:sldId id="323"/>
            <p14:sldId id="326"/>
            <p14:sldId id="327"/>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6D269-0055-4BBB-8E1D-2EF2169D7B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9B6C309-D000-4098-8619-510B2EC53A42}">
      <dgm:prSet/>
      <dgm:spPr/>
      <dgm:t>
        <a:bodyPr/>
        <a:lstStyle/>
        <a:p>
          <a:r>
            <a:rPr lang="en-US" dirty="0"/>
            <a:t>Individual Level</a:t>
          </a:r>
        </a:p>
      </dgm:t>
    </dgm:pt>
    <dgm:pt modelId="{63712F9B-A16D-4C49-9276-32DDFFA2D6A8}" type="parTrans" cxnId="{5F3FB31B-CF14-4DAF-978F-EF5D6BA1C51D}">
      <dgm:prSet/>
      <dgm:spPr/>
      <dgm:t>
        <a:bodyPr/>
        <a:lstStyle/>
        <a:p>
          <a:endParaRPr lang="en-US"/>
        </a:p>
      </dgm:t>
    </dgm:pt>
    <dgm:pt modelId="{FB6B00C8-5602-4EF2-86F1-0B2B2279CD6E}" type="sibTrans" cxnId="{5F3FB31B-CF14-4DAF-978F-EF5D6BA1C51D}">
      <dgm:prSet/>
      <dgm:spPr/>
      <dgm:t>
        <a:bodyPr/>
        <a:lstStyle/>
        <a:p>
          <a:endParaRPr lang="en-US"/>
        </a:p>
      </dgm:t>
    </dgm:pt>
    <dgm:pt modelId="{4FBB94A8-964E-47EA-BC52-8F719F543EFD}">
      <dgm:prSet/>
      <dgm:spPr/>
      <dgm:t>
        <a:bodyPr/>
        <a:lstStyle/>
        <a:p>
          <a:r>
            <a:rPr lang="en-US" dirty="0"/>
            <a:t>Institutional level</a:t>
          </a:r>
        </a:p>
      </dgm:t>
    </dgm:pt>
    <dgm:pt modelId="{148D085A-8381-4B7E-94F4-EBA1A5D00CB6}" type="parTrans" cxnId="{14C15A2E-B251-482E-81F6-B41D3A3D14D3}">
      <dgm:prSet/>
      <dgm:spPr/>
      <dgm:t>
        <a:bodyPr/>
        <a:lstStyle/>
        <a:p>
          <a:endParaRPr lang="en-US"/>
        </a:p>
      </dgm:t>
    </dgm:pt>
    <dgm:pt modelId="{A37F3137-6868-4C7B-A7AE-621B4DDCFAF9}" type="sibTrans" cxnId="{14C15A2E-B251-482E-81F6-B41D3A3D14D3}">
      <dgm:prSet/>
      <dgm:spPr/>
      <dgm:t>
        <a:bodyPr/>
        <a:lstStyle/>
        <a:p>
          <a:endParaRPr lang="en-US"/>
        </a:p>
      </dgm:t>
    </dgm:pt>
    <dgm:pt modelId="{63A875DF-2329-418A-B11E-B103A199895D}" type="pres">
      <dgm:prSet presAssocID="{8996D269-0055-4BBB-8E1D-2EF2169D7BCA}" presName="hierChild1" presStyleCnt="0">
        <dgm:presLayoutVars>
          <dgm:chPref val="1"/>
          <dgm:dir/>
          <dgm:animOne val="branch"/>
          <dgm:animLvl val="lvl"/>
          <dgm:resizeHandles/>
        </dgm:presLayoutVars>
      </dgm:prSet>
      <dgm:spPr/>
    </dgm:pt>
    <dgm:pt modelId="{B51A32F9-4DEF-4500-BF45-FB20C3440CAC}" type="pres">
      <dgm:prSet presAssocID="{29B6C309-D000-4098-8619-510B2EC53A42}" presName="hierRoot1" presStyleCnt="0"/>
      <dgm:spPr/>
    </dgm:pt>
    <dgm:pt modelId="{F94B809C-7F7A-414E-847E-9A45FB402FDF}" type="pres">
      <dgm:prSet presAssocID="{29B6C309-D000-4098-8619-510B2EC53A42}" presName="composite" presStyleCnt="0"/>
      <dgm:spPr/>
    </dgm:pt>
    <dgm:pt modelId="{F97DBDC6-6172-4001-B520-71DA47D6D4CA}" type="pres">
      <dgm:prSet presAssocID="{29B6C309-D000-4098-8619-510B2EC53A42}" presName="background" presStyleLbl="node0" presStyleIdx="0" presStyleCnt="2"/>
      <dgm:spPr/>
    </dgm:pt>
    <dgm:pt modelId="{1FA7529E-2140-4169-A90C-DFD64771E638}" type="pres">
      <dgm:prSet presAssocID="{29B6C309-D000-4098-8619-510B2EC53A42}" presName="text" presStyleLbl="fgAcc0" presStyleIdx="0" presStyleCnt="2">
        <dgm:presLayoutVars>
          <dgm:chPref val="3"/>
        </dgm:presLayoutVars>
      </dgm:prSet>
      <dgm:spPr/>
    </dgm:pt>
    <dgm:pt modelId="{7FBC8B84-B1AB-461B-956D-040DA8585046}" type="pres">
      <dgm:prSet presAssocID="{29B6C309-D000-4098-8619-510B2EC53A42}" presName="hierChild2" presStyleCnt="0"/>
      <dgm:spPr/>
    </dgm:pt>
    <dgm:pt modelId="{BA835811-167C-45E2-BA10-33572FBCE449}" type="pres">
      <dgm:prSet presAssocID="{4FBB94A8-964E-47EA-BC52-8F719F543EFD}" presName="hierRoot1" presStyleCnt="0"/>
      <dgm:spPr/>
    </dgm:pt>
    <dgm:pt modelId="{42EE515D-1A76-4456-910F-1CBF2CAB9BB4}" type="pres">
      <dgm:prSet presAssocID="{4FBB94A8-964E-47EA-BC52-8F719F543EFD}" presName="composite" presStyleCnt="0"/>
      <dgm:spPr/>
    </dgm:pt>
    <dgm:pt modelId="{9FC103AD-4705-48AE-9915-1E84804E8381}" type="pres">
      <dgm:prSet presAssocID="{4FBB94A8-964E-47EA-BC52-8F719F543EFD}" presName="background" presStyleLbl="node0" presStyleIdx="1" presStyleCnt="2"/>
      <dgm:spPr/>
    </dgm:pt>
    <dgm:pt modelId="{0CAFB307-EF57-42C4-B21F-3BCC00D0AD28}" type="pres">
      <dgm:prSet presAssocID="{4FBB94A8-964E-47EA-BC52-8F719F543EFD}" presName="text" presStyleLbl="fgAcc0" presStyleIdx="1" presStyleCnt="2">
        <dgm:presLayoutVars>
          <dgm:chPref val="3"/>
        </dgm:presLayoutVars>
      </dgm:prSet>
      <dgm:spPr/>
    </dgm:pt>
    <dgm:pt modelId="{8B3A5654-EF05-4416-B5E7-752A7D402ACE}" type="pres">
      <dgm:prSet presAssocID="{4FBB94A8-964E-47EA-BC52-8F719F543EFD}" presName="hierChild2" presStyleCnt="0"/>
      <dgm:spPr/>
    </dgm:pt>
  </dgm:ptLst>
  <dgm:cxnLst>
    <dgm:cxn modelId="{5F3FB31B-CF14-4DAF-978F-EF5D6BA1C51D}" srcId="{8996D269-0055-4BBB-8E1D-2EF2169D7BCA}" destId="{29B6C309-D000-4098-8619-510B2EC53A42}" srcOrd="0" destOrd="0" parTransId="{63712F9B-A16D-4C49-9276-32DDFFA2D6A8}" sibTransId="{FB6B00C8-5602-4EF2-86F1-0B2B2279CD6E}"/>
    <dgm:cxn modelId="{14C15A2E-B251-482E-81F6-B41D3A3D14D3}" srcId="{8996D269-0055-4BBB-8E1D-2EF2169D7BCA}" destId="{4FBB94A8-964E-47EA-BC52-8F719F543EFD}" srcOrd="1" destOrd="0" parTransId="{148D085A-8381-4B7E-94F4-EBA1A5D00CB6}" sibTransId="{A37F3137-6868-4C7B-A7AE-621B4DDCFAF9}"/>
    <dgm:cxn modelId="{F1454F53-40B5-4980-ABBF-B3CD4DAC4FFD}" type="presOf" srcId="{4FBB94A8-964E-47EA-BC52-8F719F543EFD}" destId="{0CAFB307-EF57-42C4-B21F-3BCC00D0AD28}" srcOrd="0" destOrd="0" presId="urn:microsoft.com/office/officeart/2005/8/layout/hierarchy1"/>
    <dgm:cxn modelId="{19389958-BDBF-4F5E-8387-DBA034169658}" type="presOf" srcId="{8996D269-0055-4BBB-8E1D-2EF2169D7BCA}" destId="{63A875DF-2329-418A-B11E-B103A199895D}" srcOrd="0" destOrd="0" presId="urn:microsoft.com/office/officeart/2005/8/layout/hierarchy1"/>
    <dgm:cxn modelId="{315471BE-F019-4658-A660-9A0FE7CD9D85}" type="presOf" srcId="{29B6C309-D000-4098-8619-510B2EC53A42}" destId="{1FA7529E-2140-4169-A90C-DFD64771E638}" srcOrd="0" destOrd="0" presId="urn:microsoft.com/office/officeart/2005/8/layout/hierarchy1"/>
    <dgm:cxn modelId="{5072B947-2956-4A2B-AF31-42FE704A2E8F}" type="presParOf" srcId="{63A875DF-2329-418A-B11E-B103A199895D}" destId="{B51A32F9-4DEF-4500-BF45-FB20C3440CAC}" srcOrd="0" destOrd="0" presId="urn:microsoft.com/office/officeart/2005/8/layout/hierarchy1"/>
    <dgm:cxn modelId="{8F4607D0-D341-476C-B549-D602E2A8F873}" type="presParOf" srcId="{B51A32F9-4DEF-4500-BF45-FB20C3440CAC}" destId="{F94B809C-7F7A-414E-847E-9A45FB402FDF}" srcOrd="0" destOrd="0" presId="urn:microsoft.com/office/officeart/2005/8/layout/hierarchy1"/>
    <dgm:cxn modelId="{80C8786E-6FB5-426B-92EC-84B84AFF9155}" type="presParOf" srcId="{F94B809C-7F7A-414E-847E-9A45FB402FDF}" destId="{F97DBDC6-6172-4001-B520-71DA47D6D4CA}" srcOrd="0" destOrd="0" presId="urn:microsoft.com/office/officeart/2005/8/layout/hierarchy1"/>
    <dgm:cxn modelId="{ABB49866-BB9D-41E3-89FF-6023A5DEBBBD}" type="presParOf" srcId="{F94B809C-7F7A-414E-847E-9A45FB402FDF}" destId="{1FA7529E-2140-4169-A90C-DFD64771E638}" srcOrd="1" destOrd="0" presId="urn:microsoft.com/office/officeart/2005/8/layout/hierarchy1"/>
    <dgm:cxn modelId="{675A1A2E-32A6-411E-A92A-7833880D3446}" type="presParOf" srcId="{B51A32F9-4DEF-4500-BF45-FB20C3440CAC}" destId="{7FBC8B84-B1AB-461B-956D-040DA8585046}" srcOrd="1" destOrd="0" presId="urn:microsoft.com/office/officeart/2005/8/layout/hierarchy1"/>
    <dgm:cxn modelId="{8B9FC194-3CD8-4177-B91E-5BF03CB75BB7}" type="presParOf" srcId="{63A875DF-2329-418A-B11E-B103A199895D}" destId="{BA835811-167C-45E2-BA10-33572FBCE449}" srcOrd="1" destOrd="0" presId="urn:microsoft.com/office/officeart/2005/8/layout/hierarchy1"/>
    <dgm:cxn modelId="{90FA6D2B-DB97-4226-B8D9-0D126BFDDDBE}" type="presParOf" srcId="{BA835811-167C-45E2-BA10-33572FBCE449}" destId="{42EE515D-1A76-4456-910F-1CBF2CAB9BB4}" srcOrd="0" destOrd="0" presId="urn:microsoft.com/office/officeart/2005/8/layout/hierarchy1"/>
    <dgm:cxn modelId="{783955DA-4B67-4FE2-BF81-5834C4688B1E}" type="presParOf" srcId="{42EE515D-1A76-4456-910F-1CBF2CAB9BB4}" destId="{9FC103AD-4705-48AE-9915-1E84804E8381}" srcOrd="0" destOrd="0" presId="urn:microsoft.com/office/officeart/2005/8/layout/hierarchy1"/>
    <dgm:cxn modelId="{5C0A0B3D-45F3-4AF3-9A50-66C38DC691A6}" type="presParOf" srcId="{42EE515D-1A76-4456-910F-1CBF2CAB9BB4}" destId="{0CAFB307-EF57-42C4-B21F-3BCC00D0AD28}" srcOrd="1" destOrd="0" presId="urn:microsoft.com/office/officeart/2005/8/layout/hierarchy1"/>
    <dgm:cxn modelId="{84D9F6E3-A2F2-4FC2-B656-BF822FF5E10D}" type="presParOf" srcId="{BA835811-167C-45E2-BA10-33572FBCE449}" destId="{8B3A5654-EF05-4416-B5E7-752A7D402A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DBDC6-6172-4001-B520-71DA47D6D4CA}">
      <dsp:nvSpPr>
        <dsp:cNvPr id="0" name=""/>
        <dsp:cNvSpPr/>
      </dsp:nvSpPr>
      <dsp:spPr>
        <a:xfrm>
          <a:off x="605" y="961535"/>
          <a:ext cx="2124147" cy="1348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7529E-2140-4169-A90C-DFD64771E638}">
      <dsp:nvSpPr>
        <dsp:cNvPr id="0" name=""/>
        <dsp:cNvSpPr/>
      </dsp:nvSpPr>
      <dsp:spPr>
        <a:xfrm>
          <a:off x="236621" y="1185751"/>
          <a:ext cx="2124147" cy="1348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Individual Level</a:t>
          </a:r>
        </a:p>
      </dsp:txBody>
      <dsp:txXfrm>
        <a:off x="276127" y="1225257"/>
        <a:ext cx="2045135" cy="1269821"/>
      </dsp:txXfrm>
    </dsp:sp>
    <dsp:sp modelId="{9FC103AD-4705-48AE-9915-1E84804E8381}">
      <dsp:nvSpPr>
        <dsp:cNvPr id="0" name=""/>
        <dsp:cNvSpPr/>
      </dsp:nvSpPr>
      <dsp:spPr>
        <a:xfrm>
          <a:off x="2596785" y="961535"/>
          <a:ext cx="2124147" cy="1348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FB307-EF57-42C4-B21F-3BCC00D0AD28}">
      <dsp:nvSpPr>
        <dsp:cNvPr id="0" name=""/>
        <dsp:cNvSpPr/>
      </dsp:nvSpPr>
      <dsp:spPr>
        <a:xfrm>
          <a:off x="2832801" y="1185751"/>
          <a:ext cx="2124147" cy="1348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Institutional level</a:t>
          </a:r>
        </a:p>
      </dsp:txBody>
      <dsp:txXfrm>
        <a:off x="2872307" y="1225257"/>
        <a:ext cx="2045135" cy="12698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FAF7-8E7D-6DE9-6228-3C7243C087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924AEF-B803-CF50-D578-1427F94092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EE3133-BCC4-30D1-C3AB-C49F4012AD0D}"/>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5" name="Footer Placeholder 4">
            <a:extLst>
              <a:ext uri="{FF2B5EF4-FFF2-40B4-BE49-F238E27FC236}">
                <a16:creationId xmlns:a16="http://schemas.microsoft.com/office/drawing/2014/main" id="{7196190D-F571-0B1C-18AB-26E28BDAA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6734B-3B22-E1F9-4900-6A9A281A1B83}"/>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8869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3B01-2D63-90D6-4B04-63BAF11027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4E135D-FC1C-0227-661B-C56999395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B8E24-D39E-A71B-2994-A057FB08768B}"/>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5" name="Footer Placeholder 4">
            <a:extLst>
              <a:ext uri="{FF2B5EF4-FFF2-40B4-BE49-F238E27FC236}">
                <a16:creationId xmlns:a16="http://schemas.microsoft.com/office/drawing/2014/main" id="{88F09684-C8DA-DEE3-3540-D5096270E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90068-50B2-ACAC-BF3F-8B09B88A159B}"/>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74869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2F46A6-73B8-DD3F-3F84-5987BF3856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04C4C4-A883-82CB-F94E-1EDA269001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913E2-E528-94EB-F787-E452019088BA}"/>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5" name="Footer Placeholder 4">
            <a:extLst>
              <a:ext uri="{FF2B5EF4-FFF2-40B4-BE49-F238E27FC236}">
                <a16:creationId xmlns:a16="http://schemas.microsoft.com/office/drawing/2014/main" id="{EC315BFB-4EEA-E63F-9BDA-A53D88C79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4E174-E4A1-52E2-FF2B-9DC3E33D20A3}"/>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342496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DB79-77D7-870C-B23F-EB4C7012AC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CA7878-D295-A34A-743B-60D6FCE4DD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8A765-0671-10D3-6294-EB686D86A253}"/>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5" name="Footer Placeholder 4">
            <a:extLst>
              <a:ext uri="{FF2B5EF4-FFF2-40B4-BE49-F238E27FC236}">
                <a16:creationId xmlns:a16="http://schemas.microsoft.com/office/drawing/2014/main" id="{3497082F-267D-C9D5-4248-876AE6388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11E24-F577-9842-5425-31CF1DB8B515}"/>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245298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7C87-A7AA-9D0B-1239-661AE80CEA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9CB5DC-7149-656C-9A0B-DECF1A75AE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0550D4-CF58-52D8-E389-FEBBE7ED6825}"/>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5" name="Footer Placeholder 4">
            <a:extLst>
              <a:ext uri="{FF2B5EF4-FFF2-40B4-BE49-F238E27FC236}">
                <a16:creationId xmlns:a16="http://schemas.microsoft.com/office/drawing/2014/main" id="{6939C174-95AE-A3BE-48F3-08A86C470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81C7F-9FB7-7149-8402-B956333AE3B8}"/>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216664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0D140-3689-BE7A-1EE4-060F2ABCC5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85489-A11D-0AD6-F319-AC68934986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A173D1-3B39-89C3-C276-03161CF89A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434B04-6F74-8F0A-6ED5-56ABF81C4876}"/>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6" name="Footer Placeholder 5">
            <a:extLst>
              <a:ext uri="{FF2B5EF4-FFF2-40B4-BE49-F238E27FC236}">
                <a16:creationId xmlns:a16="http://schemas.microsoft.com/office/drawing/2014/main" id="{9FFC892E-47CB-12C9-EAA7-B4E06FF6D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A812B-930F-7B80-3D6E-A0909FA63DF0}"/>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376962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0B69-0680-437B-8E27-EC19CAB89A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40A7F7-22F6-9E7E-697F-A2F0734BE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7F69E-E2BC-1248-39FA-B85075D328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B33074-9D2E-0E66-2ADE-DFB3AED38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43EE41-B5DB-27AD-E847-55FAC5CB71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4E31EE-1A32-3B7F-51F8-973A90D148AD}"/>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8" name="Footer Placeholder 7">
            <a:extLst>
              <a:ext uri="{FF2B5EF4-FFF2-40B4-BE49-F238E27FC236}">
                <a16:creationId xmlns:a16="http://schemas.microsoft.com/office/drawing/2014/main" id="{60D2A85F-E8EB-51E3-BD9B-951F9285F9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5D4E63-BF50-E256-5413-975508524F08}"/>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260852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A229-7596-C1DF-0A2F-5C90DF10FC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A85B1D-9B7B-D782-3FDF-E1679348485E}"/>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4" name="Footer Placeholder 3">
            <a:extLst>
              <a:ext uri="{FF2B5EF4-FFF2-40B4-BE49-F238E27FC236}">
                <a16:creationId xmlns:a16="http://schemas.microsoft.com/office/drawing/2014/main" id="{F6132C4F-0194-98D3-39C3-1AE0764E06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08C860-EE01-1A7F-C62A-4AB966E96F17}"/>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405039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5054EE-8EE5-16E9-D7AE-AA5DAE8BBE8A}"/>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3" name="Footer Placeholder 2">
            <a:extLst>
              <a:ext uri="{FF2B5EF4-FFF2-40B4-BE49-F238E27FC236}">
                <a16:creationId xmlns:a16="http://schemas.microsoft.com/office/drawing/2014/main" id="{631B9C93-1D32-0BB4-9A08-A32B44FC62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ED2CCF-24D5-8D84-DAC3-3B0D227F71C6}"/>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87243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B91D-67B9-6935-C232-07F4F7EEEC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F8438-F0EC-AFB6-2FFB-3A9FB7E99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F3C55-8DC6-1053-CC20-850DE99A3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7670B-82C6-40C0-6F94-480B029C0538}"/>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6" name="Footer Placeholder 5">
            <a:extLst>
              <a:ext uri="{FF2B5EF4-FFF2-40B4-BE49-F238E27FC236}">
                <a16:creationId xmlns:a16="http://schemas.microsoft.com/office/drawing/2014/main" id="{63572336-300D-D88A-C633-27D521838E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DAB8F-C7FD-72A7-2E50-492031813483}"/>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364094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EA84-7DFA-C7C2-D96B-AC9DB3C077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6DAAD7-4439-E58D-2A37-82640667B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5CB9B2-5C7E-8AEC-A358-5FA61017E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239D3-B5C4-5EB5-D034-FC7E48FCC8E3}"/>
              </a:ext>
            </a:extLst>
          </p:cNvPr>
          <p:cNvSpPr>
            <a:spLocks noGrp="1"/>
          </p:cNvSpPr>
          <p:nvPr>
            <p:ph type="dt" sz="half" idx="10"/>
          </p:nvPr>
        </p:nvSpPr>
        <p:spPr/>
        <p:txBody>
          <a:bodyPr/>
          <a:lstStyle/>
          <a:p>
            <a:fld id="{B9B9DF79-EBE2-48E5-9E57-4E188EC9C9CD}" type="datetimeFigureOut">
              <a:rPr lang="en-US" smtClean="0"/>
              <a:t>12/9/2023</a:t>
            </a:fld>
            <a:endParaRPr lang="en-US"/>
          </a:p>
        </p:txBody>
      </p:sp>
      <p:sp>
        <p:nvSpPr>
          <p:cNvPr id="6" name="Footer Placeholder 5">
            <a:extLst>
              <a:ext uri="{FF2B5EF4-FFF2-40B4-BE49-F238E27FC236}">
                <a16:creationId xmlns:a16="http://schemas.microsoft.com/office/drawing/2014/main" id="{2A238168-32EE-835C-E066-473B6858F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F1BA6-B253-E1DB-B4A7-490BE40F6B38}"/>
              </a:ext>
            </a:extLst>
          </p:cNvPr>
          <p:cNvSpPr>
            <a:spLocks noGrp="1"/>
          </p:cNvSpPr>
          <p:nvPr>
            <p:ph type="sldNum" sz="quarter" idx="12"/>
          </p:nvPr>
        </p:nvSpPr>
        <p:spPr/>
        <p:txBody>
          <a:bodyPr/>
          <a:lstStyle/>
          <a:p>
            <a:fld id="{6A64F1EA-54E5-43AC-A5A9-35CA15F08F9B}" type="slidenum">
              <a:rPr lang="en-US" smtClean="0"/>
              <a:t>‹#›</a:t>
            </a:fld>
            <a:endParaRPr lang="en-US"/>
          </a:p>
        </p:txBody>
      </p:sp>
    </p:spTree>
    <p:extLst>
      <p:ext uri="{BB962C8B-B14F-4D97-AF65-F5344CB8AC3E}">
        <p14:creationId xmlns:p14="http://schemas.microsoft.com/office/powerpoint/2010/main" val="122692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076D5-1E06-832E-7517-CAA0FBC07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93BD62-0AF1-2AD7-8FCA-192BA9759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6FE07-7255-8EAC-A860-9E161E8FF5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9DF79-EBE2-48E5-9E57-4E188EC9C9CD}" type="datetimeFigureOut">
              <a:rPr lang="en-US" smtClean="0"/>
              <a:t>12/9/2023</a:t>
            </a:fld>
            <a:endParaRPr lang="en-US"/>
          </a:p>
        </p:txBody>
      </p:sp>
      <p:sp>
        <p:nvSpPr>
          <p:cNvPr id="5" name="Footer Placeholder 4">
            <a:extLst>
              <a:ext uri="{FF2B5EF4-FFF2-40B4-BE49-F238E27FC236}">
                <a16:creationId xmlns:a16="http://schemas.microsoft.com/office/drawing/2014/main" id="{B92C55C0-55D5-AA14-4F26-910420FB4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1194A6-FC4E-44E6-F1A4-74F7FEBACB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4F1EA-54E5-43AC-A5A9-35CA15F08F9B}" type="slidenum">
              <a:rPr lang="en-US" smtClean="0"/>
              <a:t>‹#›</a:t>
            </a:fld>
            <a:endParaRPr lang="en-US"/>
          </a:p>
        </p:txBody>
      </p:sp>
    </p:spTree>
    <p:extLst>
      <p:ext uri="{BB962C8B-B14F-4D97-AF65-F5344CB8AC3E}">
        <p14:creationId xmlns:p14="http://schemas.microsoft.com/office/powerpoint/2010/main" val="4126866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um-insight.net/perspectives/has-%E2%80%9Chomosexual%E2%80%9D-always-been-in-the-bibl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8.png"/><Relationship Id="rId7"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slide" Target="slide2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84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AE15-8C95-6F71-B8AD-5D063930838C}"/>
              </a:ext>
            </a:extLst>
          </p:cNvPr>
          <p:cNvSpPr>
            <a:spLocks noGrp="1"/>
          </p:cNvSpPr>
          <p:nvPr>
            <p:ph type="title"/>
          </p:nvPr>
        </p:nvSpPr>
        <p:spPr/>
        <p:txBody>
          <a:bodyPr>
            <a:normAutofit/>
          </a:bodyPr>
          <a:lstStyle/>
          <a:p>
            <a:r>
              <a:rPr lang="en-US" dirty="0"/>
              <a:t>LGBTQIA+ not birthed Yesterday</a:t>
            </a:r>
          </a:p>
        </p:txBody>
      </p:sp>
      <p:sp>
        <p:nvSpPr>
          <p:cNvPr id="3" name="Content Placeholder 2">
            <a:extLst>
              <a:ext uri="{FF2B5EF4-FFF2-40B4-BE49-F238E27FC236}">
                <a16:creationId xmlns:a16="http://schemas.microsoft.com/office/drawing/2014/main" id="{B250CD98-85BF-70B8-C0C2-EAA04C7CE0D9}"/>
              </a:ext>
            </a:extLst>
          </p:cNvPr>
          <p:cNvSpPr>
            <a:spLocks noGrp="1"/>
          </p:cNvSpPr>
          <p:nvPr>
            <p:ph idx="1"/>
          </p:nvPr>
        </p:nvSpPr>
        <p:spPr/>
        <p:txBody>
          <a:bodyPr>
            <a:noAutofit/>
          </a:bodyPr>
          <a:lstStyle/>
          <a:p>
            <a:r>
              <a:rPr lang="en-US" sz="3200" dirty="0"/>
              <a:t>The quest of the enemy for an ultimate seed</a:t>
            </a:r>
          </a:p>
          <a:p>
            <a:endParaRPr lang="en-US" sz="3200" dirty="0"/>
          </a:p>
          <a:p>
            <a:r>
              <a:rPr lang="en-US" sz="3200" dirty="0"/>
              <a:t>Humanity’s proclivity to alienate from God</a:t>
            </a:r>
          </a:p>
          <a:p>
            <a:endParaRPr lang="en-US" sz="3200" dirty="0"/>
          </a:p>
          <a:p>
            <a:r>
              <a:rPr lang="en-US" sz="3200" dirty="0"/>
              <a:t>Use of palliative solutions when it comes to life eternal</a:t>
            </a:r>
          </a:p>
        </p:txBody>
      </p:sp>
    </p:spTree>
    <p:extLst>
      <p:ext uri="{BB962C8B-B14F-4D97-AF65-F5344CB8AC3E}">
        <p14:creationId xmlns:p14="http://schemas.microsoft.com/office/powerpoint/2010/main" val="368932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AE15-8C95-6F71-B8AD-5D063930838C}"/>
              </a:ext>
            </a:extLst>
          </p:cNvPr>
          <p:cNvSpPr>
            <a:spLocks noGrp="1"/>
          </p:cNvSpPr>
          <p:nvPr>
            <p:ph type="title"/>
          </p:nvPr>
        </p:nvSpPr>
        <p:spPr>
          <a:xfrm>
            <a:off x="1115567" y="548639"/>
            <a:ext cx="10448075" cy="1308295"/>
          </a:xfrm>
        </p:spPr>
        <p:txBody>
          <a:bodyPr>
            <a:normAutofit/>
          </a:bodyPr>
          <a:lstStyle/>
          <a:p>
            <a:r>
              <a:rPr lang="en-US" dirty="0"/>
              <a:t>LGBTQIA+ Modern philosophy</a:t>
            </a:r>
          </a:p>
        </p:txBody>
      </p:sp>
      <p:sp>
        <p:nvSpPr>
          <p:cNvPr id="3" name="Content Placeholder 2">
            <a:extLst>
              <a:ext uri="{FF2B5EF4-FFF2-40B4-BE49-F238E27FC236}">
                <a16:creationId xmlns:a16="http://schemas.microsoft.com/office/drawing/2014/main" id="{B250CD98-85BF-70B8-C0C2-EAA04C7CE0D9}"/>
              </a:ext>
            </a:extLst>
          </p:cNvPr>
          <p:cNvSpPr>
            <a:spLocks noGrp="1"/>
          </p:cNvSpPr>
          <p:nvPr>
            <p:ph idx="1"/>
          </p:nvPr>
        </p:nvSpPr>
        <p:spPr/>
        <p:txBody>
          <a:bodyPr>
            <a:normAutofit/>
          </a:bodyPr>
          <a:lstStyle/>
          <a:p>
            <a:r>
              <a:rPr lang="en-US" sz="3200" dirty="0"/>
              <a:t>Shift of authority from clergy to lay people</a:t>
            </a:r>
          </a:p>
          <a:p>
            <a:endParaRPr lang="en-US" sz="3200" dirty="0"/>
          </a:p>
          <a:p>
            <a:r>
              <a:rPr lang="en-US" sz="3200" dirty="0"/>
              <a:t>Hermeneutical issue of the “death of the author”</a:t>
            </a:r>
          </a:p>
          <a:p>
            <a:endParaRPr lang="en-US" sz="3200" dirty="0"/>
          </a:p>
          <a:p>
            <a:r>
              <a:rPr lang="en-US" sz="3200" dirty="0"/>
              <a:t>Postmodern recourse to palliative solutions</a:t>
            </a:r>
          </a:p>
          <a:p>
            <a:endParaRPr lang="en-US" sz="3200" dirty="0"/>
          </a:p>
        </p:txBody>
      </p:sp>
    </p:spTree>
    <p:extLst>
      <p:ext uri="{BB962C8B-B14F-4D97-AF65-F5344CB8AC3E}">
        <p14:creationId xmlns:p14="http://schemas.microsoft.com/office/powerpoint/2010/main" val="151972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oard with white text&#10;&#10;Description automatically generated">
            <a:extLst>
              <a:ext uri="{FF2B5EF4-FFF2-40B4-BE49-F238E27FC236}">
                <a16:creationId xmlns:a16="http://schemas.microsoft.com/office/drawing/2014/main" id="{EBC23F27-E91A-EA4A-8548-EF9C01DFE130}"/>
              </a:ext>
            </a:extLst>
          </p:cNvPr>
          <p:cNvPicPr>
            <a:picLocks noChangeAspect="1"/>
          </p:cNvPicPr>
          <p:nvPr/>
        </p:nvPicPr>
        <p:blipFill rotWithShape="1">
          <a:blip r:embed="rId2"/>
          <a:srcRect r="1" b="8265"/>
          <a:stretch/>
        </p:blipFill>
        <p:spPr>
          <a:xfrm>
            <a:off x="583656" y="499236"/>
            <a:ext cx="11024687" cy="5688918"/>
          </a:xfrm>
          <a:prstGeom prst="rect">
            <a:avLst/>
          </a:prstGeom>
        </p:spPr>
      </p:pic>
    </p:spTree>
    <p:extLst>
      <p:ext uri="{BB962C8B-B14F-4D97-AF65-F5344CB8AC3E}">
        <p14:creationId xmlns:p14="http://schemas.microsoft.com/office/powerpoint/2010/main" val="9737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25482D-B544-2F72-D221-2FC4E20F6BEE}"/>
              </a:ext>
            </a:extLst>
          </p:cNvPr>
          <p:cNvPicPr>
            <a:picLocks noChangeAspect="1"/>
          </p:cNvPicPr>
          <p:nvPr/>
        </p:nvPicPr>
        <p:blipFill rotWithShape="1">
          <a:blip r:embed="rId2"/>
          <a:srcRect r="1" b="8265"/>
          <a:stretch/>
        </p:blipFill>
        <p:spPr>
          <a:xfrm>
            <a:off x="583656" y="499236"/>
            <a:ext cx="11024687" cy="5688918"/>
          </a:xfrm>
          <a:prstGeom prst="rect">
            <a:avLst/>
          </a:prstGeom>
        </p:spPr>
      </p:pic>
    </p:spTree>
    <p:extLst>
      <p:ext uri="{BB962C8B-B14F-4D97-AF65-F5344CB8AC3E}">
        <p14:creationId xmlns:p14="http://schemas.microsoft.com/office/powerpoint/2010/main" val="17060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Time compass on hand">
            <a:extLst>
              <a:ext uri="{FF2B5EF4-FFF2-40B4-BE49-F238E27FC236}">
                <a16:creationId xmlns:a16="http://schemas.microsoft.com/office/drawing/2014/main" id="{93261CF9-24A7-D0DE-C286-21270FCAD6CE}"/>
              </a:ext>
            </a:extLst>
          </p:cNvPr>
          <p:cNvPicPr>
            <a:picLocks noChangeAspect="1"/>
          </p:cNvPicPr>
          <p:nvPr/>
        </p:nvPicPr>
        <p:blipFill rotWithShape="1">
          <a:blip r:embed="rId2"/>
          <a:srcRect t="15413"/>
          <a:stretch/>
        </p:blipFill>
        <p:spPr>
          <a:xfrm>
            <a:off x="20" y="10"/>
            <a:ext cx="12191981" cy="6857990"/>
          </a:xfrm>
          <a:prstGeom prst="rect">
            <a:avLst/>
          </a:prstGeom>
        </p:spPr>
      </p:pic>
      <p:sp>
        <p:nvSpPr>
          <p:cNvPr id="2" name="Title 1">
            <a:extLst>
              <a:ext uri="{FF2B5EF4-FFF2-40B4-BE49-F238E27FC236}">
                <a16:creationId xmlns:a16="http://schemas.microsoft.com/office/drawing/2014/main" id="{46C54923-C194-0285-1665-FD7DDC276D67}"/>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8000" dirty="0">
                <a:solidFill>
                  <a:schemeClr val="bg1"/>
                </a:solidFill>
              </a:rPr>
              <a:t>Where is it going?</a:t>
            </a:r>
          </a:p>
        </p:txBody>
      </p:sp>
    </p:spTree>
    <p:extLst>
      <p:ext uri="{BB962C8B-B14F-4D97-AF65-F5344CB8AC3E}">
        <p14:creationId xmlns:p14="http://schemas.microsoft.com/office/powerpoint/2010/main" val="24892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994D-351A-77AB-CFF2-0E86F15FD32A}"/>
              </a:ext>
            </a:extLst>
          </p:cNvPr>
          <p:cNvSpPr>
            <a:spLocks noGrp="1"/>
          </p:cNvSpPr>
          <p:nvPr>
            <p:ph type="title"/>
          </p:nvPr>
        </p:nvSpPr>
        <p:spPr/>
        <p:txBody>
          <a:bodyPr/>
          <a:lstStyle/>
          <a:p>
            <a:r>
              <a:rPr lang="en-US" dirty="0"/>
              <a:t>Where is LGBTQIA+ going?</a:t>
            </a:r>
          </a:p>
        </p:txBody>
      </p:sp>
      <p:sp>
        <p:nvSpPr>
          <p:cNvPr id="3" name="Text Placeholder 2">
            <a:extLst>
              <a:ext uri="{FF2B5EF4-FFF2-40B4-BE49-F238E27FC236}">
                <a16:creationId xmlns:a16="http://schemas.microsoft.com/office/drawing/2014/main" id="{6EC05203-4A73-2F00-A376-530CC8FD9266}"/>
              </a:ext>
            </a:extLst>
          </p:cNvPr>
          <p:cNvSpPr>
            <a:spLocks noGrp="1"/>
          </p:cNvSpPr>
          <p:nvPr>
            <p:ph type="body" idx="1"/>
          </p:nvPr>
        </p:nvSpPr>
        <p:spPr/>
        <p:txBody>
          <a:bodyPr/>
          <a:lstStyle/>
          <a:p>
            <a:r>
              <a:rPr lang="en-US" dirty="0"/>
              <a:t>The narrative</a:t>
            </a:r>
          </a:p>
        </p:txBody>
      </p:sp>
      <p:sp>
        <p:nvSpPr>
          <p:cNvPr id="4" name="Content Placeholder 3">
            <a:extLst>
              <a:ext uri="{FF2B5EF4-FFF2-40B4-BE49-F238E27FC236}">
                <a16:creationId xmlns:a16="http://schemas.microsoft.com/office/drawing/2014/main" id="{DD5C7705-C8B5-3BB6-8F2E-6D12BF4783AD}"/>
              </a:ext>
            </a:extLst>
          </p:cNvPr>
          <p:cNvSpPr>
            <a:spLocks noGrp="1"/>
          </p:cNvSpPr>
          <p:nvPr>
            <p:ph sz="half" idx="2"/>
          </p:nvPr>
        </p:nvSpPr>
        <p:spPr/>
        <p:txBody>
          <a:bodyPr>
            <a:normAutofit/>
          </a:bodyPr>
          <a:lstStyle/>
          <a:p>
            <a:r>
              <a:rPr lang="en-US" dirty="0"/>
              <a:t>Control of “self”!</a:t>
            </a:r>
          </a:p>
          <a:p>
            <a:endParaRPr lang="en-US" dirty="0"/>
          </a:p>
          <a:p>
            <a:r>
              <a:rPr lang="en-US" dirty="0"/>
              <a:t>Emancipation of “self”!</a:t>
            </a:r>
          </a:p>
          <a:p>
            <a:endParaRPr lang="en-US" dirty="0"/>
          </a:p>
          <a:p>
            <a:r>
              <a:rPr lang="en-US" dirty="0"/>
              <a:t>Freedom from “societal obscurantism”!</a:t>
            </a:r>
          </a:p>
          <a:p>
            <a:endParaRPr lang="en-US" dirty="0"/>
          </a:p>
        </p:txBody>
      </p:sp>
      <p:sp>
        <p:nvSpPr>
          <p:cNvPr id="5" name="Text Placeholder 4">
            <a:extLst>
              <a:ext uri="{FF2B5EF4-FFF2-40B4-BE49-F238E27FC236}">
                <a16:creationId xmlns:a16="http://schemas.microsoft.com/office/drawing/2014/main" id="{99D35EEB-CA48-1EFE-4C3D-9D258186251D}"/>
              </a:ext>
            </a:extLst>
          </p:cNvPr>
          <p:cNvSpPr>
            <a:spLocks noGrp="1"/>
          </p:cNvSpPr>
          <p:nvPr>
            <p:ph type="body" sz="quarter" idx="3"/>
          </p:nvPr>
        </p:nvSpPr>
        <p:spPr/>
        <p:txBody>
          <a:bodyPr/>
          <a:lstStyle/>
          <a:p>
            <a:r>
              <a:rPr lang="en-US" dirty="0"/>
              <a:t>The unspoken</a:t>
            </a:r>
          </a:p>
        </p:txBody>
      </p:sp>
      <p:sp>
        <p:nvSpPr>
          <p:cNvPr id="6" name="Content Placeholder 5">
            <a:extLst>
              <a:ext uri="{FF2B5EF4-FFF2-40B4-BE49-F238E27FC236}">
                <a16:creationId xmlns:a16="http://schemas.microsoft.com/office/drawing/2014/main" id="{AF96F525-4CE7-EAB7-F9B3-E175B637E4C9}"/>
              </a:ext>
            </a:extLst>
          </p:cNvPr>
          <p:cNvSpPr>
            <a:spLocks noGrp="1"/>
          </p:cNvSpPr>
          <p:nvPr>
            <p:ph sz="quarter" idx="4"/>
          </p:nvPr>
        </p:nvSpPr>
        <p:spPr/>
        <p:txBody>
          <a:bodyPr>
            <a:normAutofit/>
          </a:bodyPr>
          <a:lstStyle/>
          <a:p>
            <a:r>
              <a:rPr lang="en-US" dirty="0"/>
              <a:t>subjugation to hidden agenda?</a:t>
            </a:r>
          </a:p>
          <a:p>
            <a:endParaRPr lang="en-US" dirty="0"/>
          </a:p>
          <a:p>
            <a:r>
              <a:rPr lang="en-US" dirty="0"/>
              <a:t>Unconscious enslavement?</a:t>
            </a:r>
          </a:p>
          <a:p>
            <a:endParaRPr lang="en-US" dirty="0"/>
          </a:p>
          <a:p>
            <a:r>
              <a:rPr lang="en-US" dirty="0"/>
              <a:t>Collective subconscious to the puppet master? </a:t>
            </a:r>
          </a:p>
        </p:txBody>
      </p:sp>
    </p:spTree>
    <p:extLst>
      <p:ext uri="{BB962C8B-B14F-4D97-AF65-F5344CB8AC3E}">
        <p14:creationId xmlns:p14="http://schemas.microsoft.com/office/powerpoint/2010/main" val="428741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80">
                                          <p:stCondLst>
                                            <p:cond delay="0"/>
                                          </p:stCondLst>
                                        </p:cTn>
                                        <p:tgtEl>
                                          <p:spTgt spid="4">
                                            <p:txEl>
                                              <p:pRg st="4" end="4"/>
                                            </p:txEl>
                                          </p:spTgt>
                                        </p:tgtEl>
                                      </p:cBhvr>
                                    </p:animEffect>
                                    <p:anim calcmode="lin" valueType="num">
                                      <p:cBhvr>
                                        <p:cTn id="4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4" end="4"/>
                                            </p:txEl>
                                          </p:spTgt>
                                        </p:tgtEl>
                                      </p:cBhvr>
                                      <p:to x="100000" y="60000"/>
                                    </p:animScale>
                                    <p:animScale>
                                      <p:cBhvr>
                                        <p:cTn id="50" dur="166" decel="50000">
                                          <p:stCondLst>
                                            <p:cond delay="676"/>
                                          </p:stCondLst>
                                        </p:cTn>
                                        <p:tgtEl>
                                          <p:spTgt spid="4">
                                            <p:txEl>
                                              <p:pRg st="4" end="4"/>
                                            </p:txEl>
                                          </p:spTgt>
                                        </p:tgtEl>
                                      </p:cBhvr>
                                      <p:to x="100000" y="100000"/>
                                    </p:animScale>
                                    <p:animScale>
                                      <p:cBhvr>
                                        <p:cTn id="51" dur="26">
                                          <p:stCondLst>
                                            <p:cond delay="1312"/>
                                          </p:stCondLst>
                                        </p:cTn>
                                        <p:tgtEl>
                                          <p:spTgt spid="4">
                                            <p:txEl>
                                              <p:pRg st="4" end="4"/>
                                            </p:txEl>
                                          </p:spTgt>
                                        </p:tgtEl>
                                      </p:cBhvr>
                                      <p:to x="100000" y="80000"/>
                                    </p:animScale>
                                    <p:animScale>
                                      <p:cBhvr>
                                        <p:cTn id="52" dur="166" decel="50000">
                                          <p:stCondLst>
                                            <p:cond delay="1338"/>
                                          </p:stCondLst>
                                        </p:cTn>
                                        <p:tgtEl>
                                          <p:spTgt spid="4">
                                            <p:txEl>
                                              <p:pRg st="4" end="4"/>
                                            </p:txEl>
                                          </p:spTgt>
                                        </p:tgtEl>
                                      </p:cBhvr>
                                      <p:to x="100000" y="100000"/>
                                    </p:animScale>
                                    <p:animScale>
                                      <p:cBhvr>
                                        <p:cTn id="53" dur="26">
                                          <p:stCondLst>
                                            <p:cond delay="1642"/>
                                          </p:stCondLst>
                                        </p:cTn>
                                        <p:tgtEl>
                                          <p:spTgt spid="4">
                                            <p:txEl>
                                              <p:pRg st="4" end="4"/>
                                            </p:txEl>
                                          </p:spTgt>
                                        </p:tgtEl>
                                      </p:cBhvr>
                                      <p:to x="100000" y="90000"/>
                                    </p:animScale>
                                    <p:animScale>
                                      <p:cBhvr>
                                        <p:cTn id="54" dur="166" decel="50000">
                                          <p:stCondLst>
                                            <p:cond delay="1668"/>
                                          </p:stCondLst>
                                        </p:cTn>
                                        <p:tgtEl>
                                          <p:spTgt spid="4">
                                            <p:txEl>
                                              <p:pRg st="4" end="4"/>
                                            </p:txEl>
                                          </p:spTgt>
                                        </p:tgtEl>
                                      </p:cBhvr>
                                      <p:to x="100000" y="100000"/>
                                    </p:animScale>
                                    <p:animScale>
                                      <p:cBhvr>
                                        <p:cTn id="55" dur="26">
                                          <p:stCondLst>
                                            <p:cond delay="1808"/>
                                          </p:stCondLst>
                                        </p:cTn>
                                        <p:tgtEl>
                                          <p:spTgt spid="4">
                                            <p:txEl>
                                              <p:pRg st="4" end="4"/>
                                            </p:txEl>
                                          </p:spTgt>
                                        </p:tgtEl>
                                      </p:cBhvr>
                                      <p:to x="100000" y="95000"/>
                                    </p:animScale>
                                    <p:animScale>
                                      <p:cBhvr>
                                        <p:cTn id="56" dur="166" decel="50000">
                                          <p:stCondLst>
                                            <p:cond delay="1834"/>
                                          </p:stCondLst>
                                        </p:cTn>
                                        <p:tgtEl>
                                          <p:spTgt spid="4">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p:cTn id="6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64" dur="1000"/>
                                        <p:tgtEl>
                                          <p:spTgt spid="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 calcmode="lin" valueType="num">
                                      <p:cBhvr>
                                        <p:cTn id="6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7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72" dur="10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 calcmode="lin" valueType="num">
                                      <p:cBhvr>
                                        <p:cTn id="7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7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79"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80"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4862-8330-36CF-DA7E-DA41756E4F4B}"/>
              </a:ext>
            </a:extLst>
          </p:cNvPr>
          <p:cNvSpPr>
            <a:spLocks noGrp="1"/>
          </p:cNvSpPr>
          <p:nvPr>
            <p:ph type="title"/>
          </p:nvPr>
        </p:nvSpPr>
        <p:spPr>
          <a:xfrm>
            <a:off x="1045029" y="1092857"/>
            <a:ext cx="3139044" cy="4389120"/>
          </a:xfrm>
        </p:spPr>
        <p:txBody>
          <a:bodyPr>
            <a:normAutofit/>
          </a:bodyPr>
          <a:lstStyle/>
          <a:p>
            <a:r>
              <a:rPr lang="en-US" dirty="0"/>
              <a:t>LGBTQIA+ is here to stay</a:t>
            </a:r>
            <a:br>
              <a:rPr lang="en-US" dirty="0"/>
            </a:br>
            <a:endParaRPr lang="en-US" dirty="0"/>
          </a:p>
        </p:txBody>
      </p:sp>
      <p:sp>
        <p:nvSpPr>
          <p:cNvPr id="3" name="Content Placeholder 2">
            <a:extLst>
              <a:ext uri="{FF2B5EF4-FFF2-40B4-BE49-F238E27FC236}">
                <a16:creationId xmlns:a16="http://schemas.microsoft.com/office/drawing/2014/main" id="{2C5551AD-14B4-DE6B-CA8F-E092382FE9AB}"/>
              </a:ext>
            </a:extLst>
          </p:cNvPr>
          <p:cNvSpPr>
            <a:spLocks noGrp="1"/>
          </p:cNvSpPr>
          <p:nvPr>
            <p:ph idx="1"/>
          </p:nvPr>
        </p:nvSpPr>
        <p:spPr>
          <a:xfrm>
            <a:off x="4602251" y="1260764"/>
            <a:ext cx="6544719" cy="4629674"/>
          </a:xfrm>
        </p:spPr>
        <p:txBody>
          <a:bodyPr anchor="ctr">
            <a:noAutofit/>
          </a:bodyPr>
          <a:lstStyle/>
          <a:p>
            <a:pPr marL="0" indent="0">
              <a:buNone/>
            </a:pPr>
            <a:r>
              <a:rPr lang="en-US" sz="2800" dirty="0">
                <a:solidFill>
                  <a:schemeClr val="accent1"/>
                </a:solidFill>
              </a:rPr>
              <a:t>In conformity with what Scripture says</a:t>
            </a:r>
          </a:p>
          <a:p>
            <a:endParaRPr lang="en-US" sz="2800" dirty="0"/>
          </a:p>
          <a:p>
            <a:pPr lvl="1"/>
            <a:r>
              <a:rPr lang="en-US" sz="2800" dirty="0"/>
              <a:t>The Story looks forward to a representative of the Serpent (Gen 3.15)</a:t>
            </a:r>
          </a:p>
          <a:p>
            <a:pPr lvl="1"/>
            <a:endParaRPr lang="en-US" sz="2800" dirty="0"/>
          </a:p>
          <a:p>
            <a:pPr lvl="1"/>
            <a:r>
              <a:rPr lang="en-US" sz="2800" dirty="0"/>
              <a:t>Bible predicts continuous moral decay ( 2 Tim 3:1-9; Rom 1.24-27)</a:t>
            </a:r>
          </a:p>
        </p:txBody>
      </p:sp>
    </p:spTree>
    <p:extLst>
      <p:ext uri="{BB962C8B-B14F-4D97-AF65-F5344CB8AC3E}">
        <p14:creationId xmlns:p14="http://schemas.microsoft.com/office/powerpoint/2010/main" val="405704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4862-8330-36CF-DA7E-DA41756E4F4B}"/>
              </a:ext>
            </a:extLst>
          </p:cNvPr>
          <p:cNvSpPr>
            <a:spLocks noGrp="1"/>
          </p:cNvSpPr>
          <p:nvPr>
            <p:ph type="title"/>
          </p:nvPr>
        </p:nvSpPr>
        <p:spPr>
          <a:xfrm>
            <a:off x="1045029" y="1092857"/>
            <a:ext cx="3139044" cy="4389120"/>
          </a:xfrm>
        </p:spPr>
        <p:txBody>
          <a:bodyPr>
            <a:normAutofit/>
          </a:bodyPr>
          <a:lstStyle/>
          <a:p>
            <a:r>
              <a:rPr lang="en-US" dirty="0"/>
              <a:t>LGBTQIA+ is here to stay</a:t>
            </a:r>
            <a:br>
              <a:rPr lang="en-US" dirty="0"/>
            </a:br>
            <a:endParaRPr lang="en-US" dirty="0"/>
          </a:p>
        </p:txBody>
      </p:sp>
      <p:sp>
        <p:nvSpPr>
          <p:cNvPr id="3" name="Content Placeholder 2">
            <a:extLst>
              <a:ext uri="{FF2B5EF4-FFF2-40B4-BE49-F238E27FC236}">
                <a16:creationId xmlns:a16="http://schemas.microsoft.com/office/drawing/2014/main" id="{2C5551AD-14B4-DE6B-CA8F-E092382FE9AB}"/>
              </a:ext>
            </a:extLst>
          </p:cNvPr>
          <p:cNvSpPr>
            <a:spLocks noGrp="1"/>
          </p:cNvSpPr>
          <p:nvPr>
            <p:ph idx="1"/>
          </p:nvPr>
        </p:nvSpPr>
        <p:spPr>
          <a:xfrm>
            <a:off x="4602251" y="1260764"/>
            <a:ext cx="6544719" cy="4629674"/>
          </a:xfrm>
        </p:spPr>
        <p:txBody>
          <a:bodyPr anchor="ctr">
            <a:noAutofit/>
          </a:bodyPr>
          <a:lstStyle/>
          <a:p>
            <a:pPr marL="0" indent="0">
              <a:buNone/>
            </a:pPr>
            <a:r>
              <a:rPr lang="en-US" sz="2800" dirty="0">
                <a:solidFill>
                  <a:schemeClr val="accent1"/>
                </a:solidFill>
              </a:rPr>
              <a:t>In conformity with what Scripture says</a:t>
            </a:r>
            <a:endParaRPr lang="en-US" sz="2800" dirty="0"/>
          </a:p>
          <a:p>
            <a:pPr lvl="1"/>
            <a:r>
              <a:rPr lang="en-US" sz="2800" dirty="0"/>
              <a:t>“The Bible has lost every major battle it has ever fought. The Bible was quoted to defend slavery and the bible lost. The Bible was quoted to keep women silent, and the Bible lost. And </a:t>
            </a:r>
            <a:r>
              <a:rPr lang="en-US" sz="2800" dirty="0">
                <a:solidFill>
                  <a:schemeClr val="accent4"/>
                </a:solidFill>
              </a:rPr>
              <a:t>the Bible is being quoted to deny homosexuals their equal rights, and the Bible will lose</a:t>
            </a:r>
            <a:r>
              <a:rPr lang="en-US" sz="2800" dirty="0"/>
              <a:t>.”</a:t>
            </a:r>
          </a:p>
        </p:txBody>
      </p:sp>
    </p:spTree>
    <p:extLst>
      <p:ext uri="{BB962C8B-B14F-4D97-AF65-F5344CB8AC3E}">
        <p14:creationId xmlns:p14="http://schemas.microsoft.com/office/powerpoint/2010/main" val="15808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4862-8330-36CF-DA7E-DA41756E4F4B}"/>
              </a:ext>
            </a:extLst>
          </p:cNvPr>
          <p:cNvSpPr>
            <a:spLocks noGrp="1"/>
          </p:cNvSpPr>
          <p:nvPr>
            <p:ph type="title"/>
          </p:nvPr>
        </p:nvSpPr>
        <p:spPr>
          <a:xfrm>
            <a:off x="1045029" y="1092857"/>
            <a:ext cx="3139044" cy="4389120"/>
          </a:xfrm>
        </p:spPr>
        <p:txBody>
          <a:bodyPr>
            <a:normAutofit/>
          </a:bodyPr>
          <a:lstStyle/>
          <a:p>
            <a:r>
              <a:rPr lang="en-US" dirty="0"/>
              <a:t>LGBTQIA+ is here to stay</a:t>
            </a:r>
            <a:br>
              <a:rPr lang="en-US" dirty="0"/>
            </a:br>
            <a:endParaRPr lang="en-US" dirty="0"/>
          </a:p>
        </p:txBody>
      </p:sp>
      <p:sp>
        <p:nvSpPr>
          <p:cNvPr id="3" name="Content Placeholder 2">
            <a:extLst>
              <a:ext uri="{FF2B5EF4-FFF2-40B4-BE49-F238E27FC236}">
                <a16:creationId xmlns:a16="http://schemas.microsoft.com/office/drawing/2014/main" id="{2C5551AD-14B4-DE6B-CA8F-E092382FE9AB}"/>
              </a:ext>
            </a:extLst>
          </p:cNvPr>
          <p:cNvSpPr>
            <a:spLocks noGrp="1"/>
          </p:cNvSpPr>
          <p:nvPr>
            <p:ph idx="1"/>
          </p:nvPr>
        </p:nvSpPr>
        <p:spPr>
          <a:xfrm>
            <a:off x="4602251" y="1260764"/>
            <a:ext cx="7031540" cy="4629674"/>
          </a:xfrm>
        </p:spPr>
        <p:txBody>
          <a:bodyPr anchor="ctr">
            <a:noAutofit/>
          </a:bodyPr>
          <a:lstStyle/>
          <a:p>
            <a:pPr marL="0" indent="0">
              <a:buNone/>
            </a:pPr>
            <a:r>
              <a:rPr lang="en-US" sz="2800" dirty="0">
                <a:solidFill>
                  <a:schemeClr val="accent1"/>
                </a:solidFill>
              </a:rPr>
              <a:t>In conformity with what Scripture says</a:t>
            </a:r>
            <a:endParaRPr lang="en-US" sz="2800" dirty="0"/>
          </a:p>
          <a:p>
            <a:pPr lvl="1"/>
            <a:r>
              <a:rPr lang="en-US" sz="2800" dirty="0"/>
              <a:t>“A major function of fundamentalist religion is to bolster deeply insecure and fearful people. This is done by justifying a way of life with all of its defining prejudices… </a:t>
            </a:r>
            <a:r>
              <a:rPr lang="en-US" sz="2800" dirty="0">
                <a:solidFill>
                  <a:schemeClr val="accent4"/>
                </a:solidFill>
              </a:rPr>
              <a:t>When that Bible is challenged, or relativized, the resulting anger proves the point categorically</a:t>
            </a:r>
            <a:r>
              <a:rPr lang="en-US" sz="2800" dirty="0"/>
              <a:t>." John Shelby </a:t>
            </a:r>
            <a:r>
              <a:rPr lang="en-US" sz="2800" dirty="0" err="1"/>
              <a:t>Spong</a:t>
            </a:r>
            <a:r>
              <a:rPr lang="en-US" sz="2800" dirty="0"/>
              <a:t> (2009).”</a:t>
            </a:r>
          </a:p>
        </p:txBody>
      </p:sp>
    </p:spTree>
    <p:extLst>
      <p:ext uri="{BB962C8B-B14F-4D97-AF65-F5344CB8AC3E}">
        <p14:creationId xmlns:p14="http://schemas.microsoft.com/office/powerpoint/2010/main" val="121779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4862-8330-36CF-DA7E-DA41756E4F4B}"/>
              </a:ext>
            </a:extLst>
          </p:cNvPr>
          <p:cNvSpPr>
            <a:spLocks noGrp="1"/>
          </p:cNvSpPr>
          <p:nvPr>
            <p:ph type="title"/>
          </p:nvPr>
        </p:nvSpPr>
        <p:spPr>
          <a:xfrm>
            <a:off x="858982" y="1080655"/>
            <a:ext cx="2867891" cy="4401322"/>
          </a:xfrm>
        </p:spPr>
        <p:txBody>
          <a:bodyPr>
            <a:normAutofit/>
          </a:bodyPr>
          <a:lstStyle/>
          <a:p>
            <a:r>
              <a:rPr lang="en-US" dirty="0"/>
              <a:t>LGBTQIA+ is here to stay</a:t>
            </a:r>
            <a:br>
              <a:rPr lang="en-US" dirty="0"/>
            </a:br>
            <a:endParaRPr lang="en-US" dirty="0"/>
          </a:p>
        </p:txBody>
      </p:sp>
      <p:sp>
        <p:nvSpPr>
          <p:cNvPr id="3" name="Content Placeholder 2">
            <a:extLst>
              <a:ext uri="{FF2B5EF4-FFF2-40B4-BE49-F238E27FC236}">
                <a16:creationId xmlns:a16="http://schemas.microsoft.com/office/drawing/2014/main" id="{2C5551AD-14B4-DE6B-CA8F-E092382FE9AB}"/>
              </a:ext>
            </a:extLst>
          </p:cNvPr>
          <p:cNvSpPr>
            <a:spLocks noGrp="1"/>
          </p:cNvSpPr>
          <p:nvPr>
            <p:ph idx="1"/>
          </p:nvPr>
        </p:nvSpPr>
        <p:spPr>
          <a:xfrm>
            <a:off x="3408218" y="471055"/>
            <a:ext cx="8376813" cy="5527963"/>
          </a:xfrm>
        </p:spPr>
        <p:txBody>
          <a:bodyPr anchor="ctr">
            <a:noAutofit/>
          </a:bodyPr>
          <a:lstStyle/>
          <a:p>
            <a:pPr marL="0" indent="0">
              <a:buNone/>
            </a:pPr>
            <a:r>
              <a:rPr lang="en-US" sz="2800" dirty="0">
                <a:solidFill>
                  <a:schemeClr val="accent1"/>
                </a:solidFill>
              </a:rPr>
              <a:t>Homosexuals purpose to make the Bible approve of them</a:t>
            </a:r>
          </a:p>
          <a:p>
            <a:pPr lvl="1"/>
            <a:r>
              <a:rPr lang="en-US" sz="2800" dirty="0"/>
              <a:t>Leviticus 18: 22 ; 20:13; 1 Cor 6:9; 1 Tim 1:10 were dealing with pederasty, not homosexuality.</a:t>
            </a:r>
          </a:p>
          <a:p>
            <a:pPr marL="457200" lvl="1" indent="0">
              <a:buNone/>
            </a:pPr>
            <a:endParaRPr lang="en-US" sz="2800" dirty="0"/>
          </a:p>
          <a:p>
            <a:pPr lvl="1"/>
            <a:r>
              <a:rPr lang="en-US" sz="2800" dirty="0"/>
              <a:t>“Man shall </a:t>
            </a:r>
            <a:r>
              <a:rPr lang="en-US" sz="2800" dirty="0">
                <a:solidFill>
                  <a:srgbClr val="FF0000"/>
                </a:solidFill>
              </a:rPr>
              <a:t>not lie with young boys </a:t>
            </a:r>
            <a:r>
              <a:rPr lang="en-US" sz="2800" dirty="0"/>
              <a:t>as he does with a woman”</a:t>
            </a:r>
          </a:p>
          <a:p>
            <a:pPr marL="457200" lvl="1" indent="0">
              <a:buNone/>
            </a:pPr>
            <a:r>
              <a:rPr lang="en-US" dirty="0">
                <a:solidFill>
                  <a:srgbClr val="0070C0"/>
                </a:solidFill>
                <a:hlinkClick r:id="rId2">
                  <a:extLst>
                    <a:ext uri="{A12FA001-AC4F-418D-AE19-62706E023703}">
                      <ahyp:hlinkClr xmlns:ahyp="http://schemas.microsoft.com/office/drawing/2018/hyperlinkcolor" val="tx"/>
                    </a:ext>
                  </a:extLst>
                </a:hlinkClick>
              </a:rPr>
              <a:t>https://um-insight.net/perspectives/has-%E2%80%9Chomosexual%E2%80%9D-always-been-in-the-bible/</a:t>
            </a:r>
            <a:r>
              <a:rPr lang="en-US" dirty="0">
                <a:solidFill>
                  <a:srgbClr val="0070C0"/>
                </a:solidFill>
              </a:rPr>
              <a:t> </a:t>
            </a:r>
          </a:p>
        </p:txBody>
      </p:sp>
    </p:spTree>
    <p:extLst>
      <p:ext uri="{BB962C8B-B14F-4D97-AF65-F5344CB8AC3E}">
        <p14:creationId xmlns:p14="http://schemas.microsoft.com/office/powerpoint/2010/main" val="333896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ook with gold text&#10;&#10;Description automatically generated">
            <a:extLst>
              <a:ext uri="{FF2B5EF4-FFF2-40B4-BE49-F238E27FC236}">
                <a16:creationId xmlns:a16="http://schemas.microsoft.com/office/drawing/2014/main" id="{D5CFEB18-F8B5-2D4E-6ED5-52FAF6B76433}"/>
              </a:ext>
            </a:extLst>
          </p:cNvPr>
          <p:cNvPicPr>
            <a:picLocks noChangeAspect="1"/>
          </p:cNvPicPr>
          <p:nvPr/>
        </p:nvPicPr>
        <p:blipFill rotWithShape="1">
          <a:blip r:embed="rId2">
            <a:alphaModFix amt="60000"/>
          </a:blip>
          <a:srcRect t="30639" r="-1" b="30407"/>
          <a:stretch/>
        </p:blipFill>
        <p:spPr>
          <a:xfrm>
            <a:off x="20" y="-3"/>
            <a:ext cx="12191979" cy="6858004"/>
          </a:xfrm>
          <a:prstGeom prst="rect">
            <a:avLst/>
          </a:prstGeom>
        </p:spPr>
      </p:pic>
      <p:sp>
        <p:nvSpPr>
          <p:cNvPr id="2" name="Title 1">
            <a:extLst>
              <a:ext uri="{FF2B5EF4-FFF2-40B4-BE49-F238E27FC236}">
                <a16:creationId xmlns:a16="http://schemas.microsoft.com/office/drawing/2014/main" id="{69F7314F-8AF7-92D8-2834-EE1E32EE0DC2}"/>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5000" cap="all" spc="300"/>
              <a:t>Critique du Christianisme de l’Idéologie LGBTQIA+</a:t>
            </a:r>
          </a:p>
        </p:txBody>
      </p:sp>
    </p:spTree>
    <p:extLst>
      <p:ext uri="{BB962C8B-B14F-4D97-AF65-F5344CB8AC3E}">
        <p14:creationId xmlns:p14="http://schemas.microsoft.com/office/powerpoint/2010/main" val="220779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4862-8330-36CF-DA7E-DA41756E4F4B}"/>
              </a:ext>
            </a:extLst>
          </p:cNvPr>
          <p:cNvSpPr>
            <a:spLocks noGrp="1"/>
          </p:cNvSpPr>
          <p:nvPr>
            <p:ph type="title"/>
          </p:nvPr>
        </p:nvSpPr>
        <p:spPr>
          <a:xfrm>
            <a:off x="858982" y="1080655"/>
            <a:ext cx="2867891" cy="4401322"/>
          </a:xfrm>
        </p:spPr>
        <p:txBody>
          <a:bodyPr>
            <a:normAutofit/>
          </a:bodyPr>
          <a:lstStyle/>
          <a:p>
            <a:r>
              <a:rPr lang="en-US" dirty="0"/>
              <a:t>LGBTQIA+ is here to stay</a:t>
            </a:r>
            <a:br>
              <a:rPr lang="en-US" dirty="0"/>
            </a:br>
            <a:endParaRPr lang="en-US" dirty="0"/>
          </a:p>
        </p:txBody>
      </p:sp>
      <p:sp>
        <p:nvSpPr>
          <p:cNvPr id="3" name="Content Placeholder 2">
            <a:extLst>
              <a:ext uri="{FF2B5EF4-FFF2-40B4-BE49-F238E27FC236}">
                <a16:creationId xmlns:a16="http://schemas.microsoft.com/office/drawing/2014/main" id="{2C5551AD-14B4-DE6B-CA8F-E092382FE9AB}"/>
              </a:ext>
            </a:extLst>
          </p:cNvPr>
          <p:cNvSpPr>
            <a:spLocks noGrp="1"/>
          </p:cNvSpPr>
          <p:nvPr>
            <p:ph idx="1"/>
          </p:nvPr>
        </p:nvSpPr>
        <p:spPr>
          <a:xfrm>
            <a:off x="4285082" y="1080655"/>
            <a:ext cx="6861889" cy="4809783"/>
          </a:xfrm>
        </p:spPr>
        <p:txBody>
          <a:bodyPr anchor="ctr">
            <a:noAutofit/>
          </a:bodyPr>
          <a:lstStyle/>
          <a:p>
            <a:pPr marL="0" indent="0">
              <a:buNone/>
            </a:pPr>
            <a:r>
              <a:rPr lang="en-US" sz="2800" dirty="0">
                <a:solidFill>
                  <a:schemeClr val="accent1"/>
                </a:solidFill>
              </a:rPr>
              <a:t>Homosexuals purpose to make the Bible approve of them</a:t>
            </a:r>
          </a:p>
          <a:p>
            <a:pPr marL="0" indent="0">
              <a:buNone/>
            </a:pPr>
            <a:endParaRPr lang="en-US" sz="2800" dirty="0">
              <a:solidFill>
                <a:schemeClr val="accent1"/>
              </a:solidFill>
            </a:endParaRPr>
          </a:p>
          <a:p>
            <a:pPr lvl="1"/>
            <a:r>
              <a:rPr lang="en-US" sz="2800" dirty="0"/>
              <a:t>Distinctions of “Gender” is banished in Christ</a:t>
            </a:r>
          </a:p>
          <a:p>
            <a:pPr lvl="1"/>
            <a:endParaRPr lang="en-US" sz="2800" dirty="0"/>
          </a:p>
          <a:p>
            <a:pPr marL="457200" lvl="1" indent="0">
              <a:buNone/>
            </a:pPr>
            <a:r>
              <a:rPr lang="fr-FR" sz="2800" dirty="0"/>
              <a:t>“</a:t>
            </a:r>
            <a:r>
              <a:rPr lang="en-US" sz="2800" dirty="0"/>
              <a:t>There is neither Jew nor Greek, there is neither slave nor free, there is no male and female, for you are all one in Christ Jesus.</a:t>
            </a:r>
            <a:r>
              <a:rPr lang="fr-FR" sz="2800" dirty="0"/>
              <a:t>” (Gal 3:28)</a:t>
            </a:r>
          </a:p>
        </p:txBody>
      </p:sp>
    </p:spTree>
    <p:extLst>
      <p:ext uri="{BB962C8B-B14F-4D97-AF65-F5344CB8AC3E}">
        <p14:creationId xmlns:p14="http://schemas.microsoft.com/office/powerpoint/2010/main" val="27019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down)">
                                      <p:cBhvr>
                                        <p:cTn id="14" dur="580">
                                          <p:stCondLst>
                                            <p:cond delay="0"/>
                                          </p:stCondLst>
                                        </p:cTn>
                                        <p:tgtEl>
                                          <p:spTgt spid="3">
                                            <p:txEl>
                                              <p:pRg st="4" end="4"/>
                                            </p:txEl>
                                          </p:spTgt>
                                        </p:tgtEl>
                                      </p:cBhvr>
                                    </p:animEffect>
                                    <p:anim calcmode="lin" valueType="num">
                                      <p:cBhvr>
                                        <p:cTn id="1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4" end="4"/>
                                            </p:txEl>
                                          </p:spTgt>
                                        </p:tgtEl>
                                      </p:cBhvr>
                                      <p:to x="100000" y="60000"/>
                                    </p:animScale>
                                    <p:animScale>
                                      <p:cBhvr>
                                        <p:cTn id="21" dur="166" decel="50000">
                                          <p:stCondLst>
                                            <p:cond delay="676"/>
                                          </p:stCondLst>
                                        </p:cTn>
                                        <p:tgtEl>
                                          <p:spTgt spid="3">
                                            <p:txEl>
                                              <p:pRg st="4" end="4"/>
                                            </p:txEl>
                                          </p:spTgt>
                                        </p:tgtEl>
                                      </p:cBhvr>
                                      <p:to x="100000" y="100000"/>
                                    </p:animScale>
                                    <p:animScale>
                                      <p:cBhvr>
                                        <p:cTn id="22" dur="26">
                                          <p:stCondLst>
                                            <p:cond delay="1312"/>
                                          </p:stCondLst>
                                        </p:cTn>
                                        <p:tgtEl>
                                          <p:spTgt spid="3">
                                            <p:txEl>
                                              <p:pRg st="4" end="4"/>
                                            </p:txEl>
                                          </p:spTgt>
                                        </p:tgtEl>
                                      </p:cBhvr>
                                      <p:to x="100000" y="80000"/>
                                    </p:animScale>
                                    <p:animScale>
                                      <p:cBhvr>
                                        <p:cTn id="23" dur="166" decel="50000">
                                          <p:stCondLst>
                                            <p:cond delay="1338"/>
                                          </p:stCondLst>
                                        </p:cTn>
                                        <p:tgtEl>
                                          <p:spTgt spid="3">
                                            <p:txEl>
                                              <p:pRg st="4" end="4"/>
                                            </p:txEl>
                                          </p:spTgt>
                                        </p:tgtEl>
                                      </p:cBhvr>
                                      <p:to x="100000" y="100000"/>
                                    </p:animScale>
                                    <p:animScale>
                                      <p:cBhvr>
                                        <p:cTn id="24" dur="26">
                                          <p:stCondLst>
                                            <p:cond delay="1642"/>
                                          </p:stCondLst>
                                        </p:cTn>
                                        <p:tgtEl>
                                          <p:spTgt spid="3">
                                            <p:txEl>
                                              <p:pRg st="4" end="4"/>
                                            </p:txEl>
                                          </p:spTgt>
                                        </p:tgtEl>
                                      </p:cBhvr>
                                      <p:to x="100000" y="90000"/>
                                    </p:animScale>
                                    <p:animScale>
                                      <p:cBhvr>
                                        <p:cTn id="25" dur="166" decel="50000">
                                          <p:stCondLst>
                                            <p:cond delay="1668"/>
                                          </p:stCondLst>
                                        </p:cTn>
                                        <p:tgtEl>
                                          <p:spTgt spid="3">
                                            <p:txEl>
                                              <p:pRg st="4" end="4"/>
                                            </p:txEl>
                                          </p:spTgt>
                                        </p:tgtEl>
                                      </p:cBhvr>
                                      <p:to x="100000" y="100000"/>
                                    </p:animScale>
                                    <p:animScale>
                                      <p:cBhvr>
                                        <p:cTn id="26" dur="26">
                                          <p:stCondLst>
                                            <p:cond delay="1808"/>
                                          </p:stCondLst>
                                        </p:cTn>
                                        <p:tgtEl>
                                          <p:spTgt spid="3">
                                            <p:txEl>
                                              <p:pRg st="4" end="4"/>
                                            </p:txEl>
                                          </p:spTgt>
                                        </p:tgtEl>
                                      </p:cBhvr>
                                      <p:to x="100000" y="95000"/>
                                    </p:animScale>
                                    <p:animScale>
                                      <p:cBhvr>
                                        <p:cTn id="2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4862-8330-36CF-DA7E-DA41756E4F4B}"/>
              </a:ext>
            </a:extLst>
          </p:cNvPr>
          <p:cNvSpPr>
            <a:spLocks noGrp="1"/>
          </p:cNvSpPr>
          <p:nvPr>
            <p:ph type="title"/>
          </p:nvPr>
        </p:nvSpPr>
        <p:spPr>
          <a:xfrm>
            <a:off x="858982" y="1080655"/>
            <a:ext cx="2867891" cy="4401322"/>
          </a:xfrm>
        </p:spPr>
        <p:txBody>
          <a:bodyPr>
            <a:normAutofit/>
          </a:bodyPr>
          <a:lstStyle/>
          <a:p>
            <a:r>
              <a:rPr lang="en-US" dirty="0"/>
              <a:t>LGBTQIA+ is here to stay</a:t>
            </a:r>
            <a:br>
              <a:rPr lang="en-US" dirty="0"/>
            </a:br>
            <a:endParaRPr lang="en-US" dirty="0"/>
          </a:p>
        </p:txBody>
      </p:sp>
      <p:sp>
        <p:nvSpPr>
          <p:cNvPr id="3" name="Content Placeholder 2">
            <a:extLst>
              <a:ext uri="{FF2B5EF4-FFF2-40B4-BE49-F238E27FC236}">
                <a16:creationId xmlns:a16="http://schemas.microsoft.com/office/drawing/2014/main" id="{2C5551AD-14B4-DE6B-CA8F-E092382FE9AB}"/>
              </a:ext>
            </a:extLst>
          </p:cNvPr>
          <p:cNvSpPr>
            <a:spLocks noGrp="1"/>
          </p:cNvSpPr>
          <p:nvPr>
            <p:ph idx="1"/>
          </p:nvPr>
        </p:nvSpPr>
        <p:spPr>
          <a:xfrm>
            <a:off x="4285083" y="1233055"/>
            <a:ext cx="6861888" cy="4657383"/>
          </a:xfrm>
        </p:spPr>
        <p:txBody>
          <a:bodyPr anchor="ctr">
            <a:noAutofit/>
          </a:bodyPr>
          <a:lstStyle/>
          <a:p>
            <a:pPr marL="0" indent="0">
              <a:buNone/>
            </a:pPr>
            <a:r>
              <a:rPr lang="en-US" sz="2800" dirty="0">
                <a:solidFill>
                  <a:schemeClr val="accent1"/>
                </a:solidFill>
              </a:rPr>
              <a:t>Homosexuals purpose to make the Bible approve of them</a:t>
            </a:r>
          </a:p>
          <a:p>
            <a:pPr marL="0" indent="0">
              <a:buNone/>
            </a:pPr>
            <a:endParaRPr lang="en-US" sz="2800" dirty="0">
              <a:solidFill>
                <a:schemeClr val="accent1"/>
              </a:solidFill>
            </a:endParaRPr>
          </a:p>
          <a:p>
            <a:pPr lvl="1"/>
            <a:r>
              <a:rPr lang="en-US" sz="2800" dirty="0"/>
              <a:t>The case of Ruth and Naomie</a:t>
            </a:r>
          </a:p>
          <a:p>
            <a:pPr lvl="1"/>
            <a:endParaRPr lang="en-US" sz="2800" dirty="0"/>
          </a:p>
          <a:p>
            <a:pPr marL="457200" lvl="1" indent="0">
              <a:buNone/>
            </a:pPr>
            <a:r>
              <a:rPr lang="fr-FR" sz="2800" dirty="0"/>
              <a:t>“Jusqu’a ce que la mort nous sépare” (Ruth 1. 16-17)</a:t>
            </a:r>
          </a:p>
        </p:txBody>
      </p:sp>
    </p:spTree>
    <p:extLst>
      <p:ext uri="{BB962C8B-B14F-4D97-AF65-F5344CB8AC3E}">
        <p14:creationId xmlns:p14="http://schemas.microsoft.com/office/powerpoint/2010/main" val="691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down)">
                                      <p:cBhvr>
                                        <p:cTn id="14" dur="580">
                                          <p:stCondLst>
                                            <p:cond delay="0"/>
                                          </p:stCondLst>
                                        </p:cTn>
                                        <p:tgtEl>
                                          <p:spTgt spid="3">
                                            <p:txEl>
                                              <p:pRg st="4" end="4"/>
                                            </p:txEl>
                                          </p:spTgt>
                                        </p:tgtEl>
                                      </p:cBhvr>
                                    </p:animEffect>
                                    <p:anim calcmode="lin" valueType="num">
                                      <p:cBhvr>
                                        <p:cTn id="1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4" end="4"/>
                                            </p:txEl>
                                          </p:spTgt>
                                        </p:tgtEl>
                                      </p:cBhvr>
                                      <p:to x="100000" y="60000"/>
                                    </p:animScale>
                                    <p:animScale>
                                      <p:cBhvr>
                                        <p:cTn id="21" dur="166" decel="50000">
                                          <p:stCondLst>
                                            <p:cond delay="676"/>
                                          </p:stCondLst>
                                        </p:cTn>
                                        <p:tgtEl>
                                          <p:spTgt spid="3">
                                            <p:txEl>
                                              <p:pRg st="4" end="4"/>
                                            </p:txEl>
                                          </p:spTgt>
                                        </p:tgtEl>
                                      </p:cBhvr>
                                      <p:to x="100000" y="100000"/>
                                    </p:animScale>
                                    <p:animScale>
                                      <p:cBhvr>
                                        <p:cTn id="22" dur="26">
                                          <p:stCondLst>
                                            <p:cond delay="1312"/>
                                          </p:stCondLst>
                                        </p:cTn>
                                        <p:tgtEl>
                                          <p:spTgt spid="3">
                                            <p:txEl>
                                              <p:pRg st="4" end="4"/>
                                            </p:txEl>
                                          </p:spTgt>
                                        </p:tgtEl>
                                      </p:cBhvr>
                                      <p:to x="100000" y="80000"/>
                                    </p:animScale>
                                    <p:animScale>
                                      <p:cBhvr>
                                        <p:cTn id="23" dur="166" decel="50000">
                                          <p:stCondLst>
                                            <p:cond delay="1338"/>
                                          </p:stCondLst>
                                        </p:cTn>
                                        <p:tgtEl>
                                          <p:spTgt spid="3">
                                            <p:txEl>
                                              <p:pRg st="4" end="4"/>
                                            </p:txEl>
                                          </p:spTgt>
                                        </p:tgtEl>
                                      </p:cBhvr>
                                      <p:to x="100000" y="100000"/>
                                    </p:animScale>
                                    <p:animScale>
                                      <p:cBhvr>
                                        <p:cTn id="24" dur="26">
                                          <p:stCondLst>
                                            <p:cond delay="1642"/>
                                          </p:stCondLst>
                                        </p:cTn>
                                        <p:tgtEl>
                                          <p:spTgt spid="3">
                                            <p:txEl>
                                              <p:pRg st="4" end="4"/>
                                            </p:txEl>
                                          </p:spTgt>
                                        </p:tgtEl>
                                      </p:cBhvr>
                                      <p:to x="100000" y="90000"/>
                                    </p:animScale>
                                    <p:animScale>
                                      <p:cBhvr>
                                        <p:cTn id="25" dur="166" decel="50000">
                                          <p:stCondLst>
                                            <p:cond delay="1668"/>
                                          </p:stCondLst>
                                        </p:cTn>
                                        <p:tgtEl>
                                          <p:spTgt spid="3">
                                            <p:txEl>
                                              <p:pRg st="4" end="4"/>
                                            </p:txEl>
                                          </p:spTgt>
                                        </p:tgtEl>
                                      </p:cBhvr>
                                      <p:to x="100000" y="100000"/>
                                    </p:animScale>
                                    <p:animScale>
                                      <p:cBhvr>
                                        <p:cTn id="26" dur="26">
                                          <p:stCondLst>
                                            <p:cond delay="1808"/>
                                          </p:stCondLst>
                                        </p:cTn>
                                        <p:tgtEl>
                                          <p:spTgt spid="3">
                                            <p:txEl>
                                              <p:pRg st="4" end="4"/>
                                            </p:txEl>
                                          </p:spTgt>
                                        </p:tgtEl>
                                      </p:cBhvr>
                                      <p:to x="100000" y="95000"/>
                                    </p:animScale>
                                    <p:animScale>
                                      <p:cBhvr>
                                        <p:cTn id="2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4862-8330-36CF-DA7E-DA41756E4F4B}"/>
              </a:ext>
            </a:extLst>
          </p:cNvPr>
          <p:cNvSpPr>
            <a:spLocks noGrp="1"/>
          </p:cNvSpPr>
          <p:nvPr>
            <p:ph type="title"/>
          </p:nvPr>
        </p:nvSpPr>
        <p:spPr>
          <a:xfrm>
            <a:off x="858982" y="1080655"/>
            <a:ext cx="2867891" cy="4401322"/>
          </a:xfrm>
        </p:spPr>
        <p:txBody>
          <a:bodyPr>
            <a:normAutofit/>
          </a:bodyPr>
          <a:lstStyle/>
          <a:p>
            <a:r>
              <a:rPr lang="en-US" dirty="0"/>
              <a:t>LGBTQIA+ is here to stay</a:t>
            </a:r>
            <a:br>
              <a:rPr lang="en-US" dirty="0"/>
            </a:br>
            <a:endParaRPr lang="en-US" dirty="0"/>
          </a:p>
        </p:txBody>
      </p:sp>
      <p:sp>
        <p:nvSpPr>
          <p:cNvPr id="3" name="Content Placeholder 2">
            <a:extLst>
              <a:ext uri="{FF2B5EF4-FFF2-40B4-BE49-F238E27FC236}">
                <a16:creationId xmlns:a16="http://schemas.microsoft.com/office/drawing/2014/main" id="{2C5551AD-14B4-DE6B-CA8F-E092382FE9AB}"/>
              </a:ext>
            </a:extLst>
          </p:cNvPr>
          <p:cNvSpPr>
            <a:spLocks noGrp="1"/>
          </p:cNvSpPr>
          <p:nvPr>
            <p:ph idx="1"/>
          </p:nvPr>
        </p:nvSpPr>
        <p:spPr>
          <a:xfrm>
            <a:off x="3959005" y="1080655"/>
            <a:ext cx="7674786" cy="4809783"/>
          </a:xfrm>
        </p:spPr>
        <p:txBody>
          <a:bodyPr anchor="ctr">
            <a:noAutofit/>
          </a:bodyPr>
          <a:lstStyle/>
          <a:p>
            <a:pPr marL="0" indent="0">
              <a:buNone/>
            </a:pPr>
            <a:r>
              <a:rPr lang="en-US" sz="2800" dirty="0">
                <a:solidFill>
                  <a:schemeClr val="accent1"/>
                </a:solidFill>
              </a:rPr>
              <a:t>Homosexuals make the Bible approve of them</a:t>
            </a:r>
          </a:p>
          <a:p>
            <a:pPr lvl="1"/>
            <a:r>
              <a:rPr lang="en-US" sz="2800" dirty="0"/>
              <a:t>The case of Johnathan and David</a:t>
            </a:r>
          </a:p>
          <a:p>
            <a:pPr lvl="1"/>
            <a:endParaRPr lang="en-US" sz="2800" dirty="0"/>
          </a:p>
          <a:p>
            <a:pPr marL="457200" lvl="1" indent="0">
              <a:buNone/>
            </a:pPr>
            <a:r>
              <a:rPr lang="fr-FR" sz="2800" dirty="0"/>
              <a:t>Jonathan l’aima “comme son âme” (1 Sam 18. 1,3)</a:t>
            </a:r>
          </a:p>
          <a:p>
            <a:pPr marL="457200" lvl="1" indent="0">
              <a:buNone/>
            </a:pPr>
            <a:r>
              <a:rPr lang="fr-FR" sz="2800" dirty="0"/>
              <a:t>	Jonathan “prit grand plaisir en David” (1 Sa 19. 1)</a:t>
            </a:r>
          </a:p>
          <a:p>
            <a:pPr marL="457200" lvl="1" indent="0">
              <a:buNone/>
            </a:pPr>
            <a:r>
              <a:rPr lang="fr-FR" sz="2800" dirty="0"/>
              <a:t>	“Ton amour pour moi surpassait celui des femmes” (2 Sa 1.26)</a:t>
            </a:r>
          </a:p>
        </p:txBody>
      </p:sp>
    </p:spTree>
    <p:extLst>
      <p:ext uri="{BB962C8B-B14F-4D97-AF65-F5344CB8AC3E}">
        <p14:creationId xmlns:p14="http://schemas.microsoft.com/office/powerpoint/2010/main" val="131812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down)">
                                      <p:cBhvr>
                                        <p:cTn id="14" dur="580">
                                          <p:stCondLst>
                                            <p:cond delay="0"/>
                                          </p:stCondLst>
                                        </p:cTn>
                                        <p:tgtEl>
                                          <p:spTgt spid="3">
                                            <p:txEl>
                                              <p:pRg st="3" end="3"/>
                                            </p:txEl>
                                          </p:spTgt>
                                        </p:tgtEl>
                                      </p:cBhvr>
                                    </p:animEffect>
                                    <p:anim calcmode="lin" valueType="num">
                                      <p:cBhvr>
                                        <p:cTn id="1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3" end="3"/>
                                            </p:txEl>
                                          </p:spTgt>
                                        </p:tgtEl>
                                      </p:cBhvr>
                                      <p:to x="100000" y="60000"/>
                                    </p:animScale>
                                    <p:animScale>
                                      <p:cBhvr>
                                        <p:cTn id="21" dur="166" decel="50000">
                                          <p:stCondLst>
                                            <p:cond delay="676"/>
                                          </p:stCondLst>
                                        </p:cTn>
                                        <p:tgtEl>
                                          <p:spTgt spid="3">
                                            <p:txEl>
                                              <p:pRg st="3" end="3"/>
                                            </p:txEl>
                                          </p:spTgt>
                                        </p:tgtEl>
                                      </p:cBhvr>
                                      <p:to x="100000" y="100000"/>
                                    </p:animScale>
                                    <p:animScale>
                                      <p:cBhvr>
                                        <p:cTn id="22" dur="26">
                                          <p:stCondLst>
                                            <p:cond delay="1312"/>
                                          </p:stCondLst>
                                        </p:cTn>
                                        <p:tgtEl>
                                          <p:spTgt spid="3">
                                            <p:txEl>
                                              <p:pRg st="3" end="3"/>
                                            </p:txEl>
                                          </p:spTgt>
                                        </p:tgtEl>
                                      </p:cBhvr>
                                      <p:to x="100000" y="80000"/>
                                    </p:animScale>
                                    <p:animScale>
                                      <p:cBhvr>
                                        <p:cTn id="23" dur="166" decel="50000">
                                          <p:stCondLst>
                                            <p:cond delay="1338"/>
                                          </p:stCondLst>
                                        </p:cTn>
                                        <p:tgtEl>
                                          <p:spTgt spid="3">
                                            <p:txEl>
                                              <p:pRg st="3" end="3"/>
                                            </p:txEl>
                                          </p:spTgt>
                                        </p:tgtEl>
                                      </p:cBhvr>
                                      <p:to x="100000" y="100000"/>
                                    </p:animScale>
                                    <p:animScale>
                                      <p:cBhvr>
                                        <p:cTn id="24" dur="26">
                                          <p:stCondLst>
                                            <p:cond delay="1642"/>
                                          </p:stCondLst>
                                        </p:cTn>
                                        <p:tgtEl>
                                          <p:spTgt spid="3">
                                            <p:txEl>
                                              <p:pRg st="3" end="3"/>
                                            </p:txEl>
                                          </p:spTgt>
                                        </p:tgtEl>
                                      </p:cBhvr>
                                      <p:to x="100000" y="90000"/>
                                    </p:animScale>
                                    <p:animScale>
                                      <p:cBhvr>
                                        <p:cTn id="25" dur="166" decel="50000">
                                          <p:stCondLst>
                                            <p:cond delay="1668"/>
                                          </p:stCondLst>
                                        </p:cTn>
                                        <p:tgtEl>
                                          <p:spTgt spid="3">
                                            <p:txEl>
                                              <p:pRg st="3" end="3"/>
                                            </p:txEl>
                                          </p:spTgt>
                                        </p:tgtEl>
                                      </p:cBhvr>
                                      <p:to x="100000" y="100000"/>
                                    </p:animScale>
                                    <p:animScale>
                                      <p:cBhvr>
                                        <p:cTn id="26" dur="26">
                                          <p:stCondLst>
                                            <p:cond delay="1808"/>
                                          </p:stCondLst>
                                        </p:cTn>
                                        <p:tgtEl>
                                          <p:spTgt spid="3">
                                            <p:txEl>
                                              <p:pRg st="3" end="3"/>
                                            </p:txEl>
                                          </p:spTgt>
                                        </p:tgtEl>
                                      </p:cBhvr>
                                      <p:to x="100000" y="95000"/>
                                    </p:animScale>
                                    <p:animScale>
                                      <p:cBhvr>
                                        <p:cTn id="27" dur="166" decel="50000">
                                          <p:stCondLst>
                                            <p:cond delay="1834"/>
                                          </p:stCondLst>
                                        </p:cTn>
                                        <p:tgtEl>
                                          <p:spTgt spid="3">
                                            <p:txEl>
                                              <p:pRg st="3" end="3"/>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80">
                                          <p:stCondLst>
                                            <p:cond delay="0"/>
                                          </p:stCondLst>
                                        </p:cTn>
                                        <p:tgtEl>
                                          <p:spTgt spid="3">
                                            <p:txEl>
                                              <p:pRg st="4" end="4"/>
                                            </p:txEl>
                                          </p:spTgt>
                                        </p:tgtEl>
                                      </p:cBhvr>
                                    </p:animEffect>
                                    <p:anim calcmode="lin" valueType="num">
                                      <p:cBhvr>
                                        <p:cTn id="3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4" end="4"/>
                                            </p:txEl>
                                          </p:spTgt>
                                        </p:tgtEl>
                                      </p:cBhvr>
                                      <p:to x="100000" y="60000"/>
                                    </p:animScale>
                                    <p:animScale>
                                      <p:cBhvr>
                                        <p:cTn id="39" dur="166" decel="50000">
                                          <p:stCondLst>
                                            <p:cond delay="676"/>
                                          </p:stCondLst>
                                        </p:cTn>
                                        <p:tgtEl>
                                          <p:spTgt spid="3">
                                            <p:txEl>
                                              <p:pRg st="4" end="4"/>
                                            </p:txEl>
                                          </p:spTgt>
                                        </p:tgtEl>
                                      </p:cBhvr>
                                      <p:to x="100000" y="100000"/>
                                    </p:animScale>
                                    <p:animScale>
                                      <p:cBhvr>
                                        <p:cTn id="40" dur="26">
                                          <p:stCondLst>
                                            <p:cond delay="1312"/>
                                          </p:stCondLst>
                                        </p:cTn>
                                        <p:tgtEl>
                                          <p:spTgt spid="3">
                                            <p:txEl>
                                              <p:pRg st="4" end="4"/>
                                            </p:txEl>
                                          </p:spTgt>
                                        </p:tgtEl>
                                      </p:cBhvr>
                                      <p:to x="100000" y="80000"/>
                                    </p:animScale>
                                    <p:animScale>
                                      <p:cBhvr>
                                        <p:cTn id="41" dur="166" decel="50000">
                                          <p:stCondLst>
                                            <p:cond delay="1338"/>
                                          </p:stCondLst>
                                        </p:cTn>
                                        <p:tgtEl>
                                          <p:spTgt spid="3">
                                            <p:txEl>
                                              <p:pRg st="4" end="4"/>
                                            </p:txEl>
                                          </p:spTgt>
                                        </p:tgtEl>
                                      </p:cBhvr>
                                      <p:to x="100000" y="100000"/>
                                    </p:animScale>
                                    <p:animScale>
                                      <p:cBhvr>
                                        <p:cTn id="42" dur="26">
                                          <p:stCondLst>
                                            <p:cond delay="1642"/>
                                          </p:stCondLst>
                                        </p:cTn>
                                        <p:tgtEl>
                                          <p:spTgt spid="3">
                                            <p:txEl>
                                              <p:pRg st="4" end="4"/>
                                            </p:txEl>
                                          </p:spTgt>
                                        </p:tgtEl>
                                      </p:cBhvr>
                                      <p:to x="100000" y="90000"/>
                                    </p:animScale>
                                    <p:animScale>
                                      <p:cBhvr>
                                        <p:cTn id="43" dur="166" decel="50000">
                                          <p:stCondLst>
                                            <p:cond delay="1668"/>
                                          </p:stCondLst>
                                        </p:cTn>
                                        <p:tgtEl>
                                          <p:spTgt spid="3">
                                            <p:txEl>
                                              <p:pRg st="4" end="4"/>
                                            </p:txEl>
                                          </p:spTgt>
                                        </p:tgtEl>
                                      </p:cBhvr>
                                      <p:to x="100000" y="100000"/>
                                    </p:animScale>
                                    <p:animScale>
                                      <p:cBhvr>
                                        <p:cTn id="44" dur="26">
                                          <p:stCondLst>
                                            <p:cond delay="1808"/>
                                          </p:stCondLst>
                                        </p:cTn>
                                        <p:tgtEl>
                                          <p:spTgt spid="3">
                                            <p:txEl>
                                              <p:pRg st="4" end="4"/>
                                            </p:txEl>
                                          </p:spTgt>
                                        </p:tgtEl>
                                      </p:cBhvr>
                                      <p:to x="100000" y="95000"/>
                                    </p:animScale>
                                    <p:animScale>
                                      <p:cBhvr>
                                        <p:cTn id="45" dur="166" decel="50000">
                                          <p:stCondLst>
                                            <p:cond delay="1834"/>
                                          </p:stCondLst>
                                        </p:cTn>
                                        <p:tgtEl>
                                          <p:spTgt spid="3">
                                            <p:txEl>
                                              <p:pRg st="4" end="4"/>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down)">
                                      <p:cBhvr>
                                        <p:cTn id="50" dur="580">
                                          <p:stCondLst>
                                            <p:cond delay="0"/>
                                          </p:stCondLst>
                                        </p:cTn>
                                        <p:tgtEl>
                                          <p:spTgt spid="3">
                                            <p:txEl>
                                              <p:pRg st="5" end="5"/>
                                            </p:txEl>
                                          </p:spTgt>
                                        </p:tgtEl>
                                      </p:cBhvr>
                                    </p:animEffect>
                                    <p:anim calcmode="lin" valueType="num">
                                      <p:cBhvr>
                                        <p:cTn id="5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5" end="5"/>
                                            </p:txEl>
                                          </p:spTgt>
                                        </p:tgtEl>
                                      </p:cBhvr>
                                      <p:to x="100000" y="60000"/>
                                    </p:animScale>
                                    <p:animScale>
                                      <p:cBhvr>
                                        <p:cTn id="57" dur="166" decel="50000">
                                          <p:stCondLst>
                                            <p:cond delay="676"/>
                                          </p:stCondLst>
                                        </p:cTn>
                                        <p:tgtEl>
                                          <p:spTgt spid="3">
                                            <p:txEl>
                                              <p:pRg st="5" end="5"/>
                                            </p:txEl>
                                          </p:spTgt>
                                        </p:tgtEl>
                                      </p:cBhvr>
                                      <p:to x="100000" y="100000"/>
                                    </p:animScale>
                                    <p:animScale>
                                      <p:cBhvr>
                                        <p:cTn id="58" dur="26">
                                          <p:stCondLst>
                                            <p:cond delay="1312"/>
                                          </p:stCondLst>
                                        </p:cTn>
                                        <p:tgtEl>
                                          <p:spTgt spid="3">
                                            <p:txEl>
                                              <p:pRg st="5" end="5"/>
                                            </p:txEl>
                                          </p:spTgt>
                                        </p:tgtEl>
                                      </p:cBhvr>
                                      <p:to x="100000" y="80000"/>
                                    </p:animScale>
                                    <p:animScale>
                                      <p:cBhvr>
                                        <p:cTn id="59" dur="166" decel="50000">
                                          <p:stCondLst>
                                            <p:cond delay="1338"/>
                                          </p:stCondLst>
                                        </p:cTn>
                                        <p:tgtEl>
                                          <p:spTgt spid="3">
                                            <p:txEl>
                                              <p:pRg st="5" end="5"/>
                                            </p:txEl>
                                          </p:spTgt>
                                        </p:tgtEl>
                                      </p:cBhvr>
                                      <p:to x="100000" y="100000"/>
                                    </p:animScale>
                                    <p:animScale>
                                      <p:cBhvr>
                                        <p:cTn id="60" dur="26">
                                          <p:stCondLst>
                                            <p:cond delay="1642"/>
                                          </p:stCondLst>
                                        </p:cTn>
                                        <p:tgtEl>
                                          <p:spTgt spid="3">
                                            <p:txEl>
                                              <p:pRg st="5" end="5"/>
                                            </p:txEl>
                                          </p:spTgt>
                                        </p:tgtEl>
                                      </p:cBhvr>
                                      <p:to x="100000" y="90000"/>
                                    </p:animScale>
                                    <p:animScale>
                                      <p:cBhvr>
                                        <p:cTn id="61" dur="166" decel="50000">
                                          <p:stCondLst>
                                            <p:cond delay="1668"/>
                                          </p:stCondLst>
                                        </p:cTn>
                                        <p:tgtEl>
                                          <p:spTgt spid="3">
                                            <p:txEl>
                                              <p:pRg st="5" end="5"/>
                                            </p:txEl>
                                          </p:spTgt>
                                        </p:tgtEl>
                                      </p:cBhvr>
                                      <p:to x="100000" y="100000"/>
                                    </p:animScale>
                                    <p:animScale>
                                      <p:cBhvr>
                                        <p:cTn id="62" dur="26">
                                          <p:stCondLst>
                                            <p:cond delay="1808"/>
                                          </p:stCondLst>
                                        </p:cTn>
                                        <p:tgtEl>
                                          <p:spTgt spid="3">
                                            <p:txEl>
                                              <p:pRg st="5" end="5"/>
                                            </p:txEl>
                                          </p:spTgt>
                                        </p:tgtEl>
                                      </p:cBhvr>
                                      <p:to x="100000" y="95000"/>
                                    </p:animScale>
                                    <p:animScale>
                                      <p:cBhvr>
                                        <p:cTn id="63"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4862-8330-36CF-DA7E-DA41756E4F4B}"/>
              </a:ext>
            </a:extLst>
          </p:cNvPr>
          <p:cNvSpPr>
            <a:spLocks noGrp="1"/>
          </p:cNvSpPr>
          <p:nvPr>
            <p:ph type="title"/>
          </p:nvPr>
        </p:nvSpPr>
        <p:spPr>
          <a:xfrm>
            <a:off x="858982" y="1080655"/>
            <a:ext cx="2867891" cy="4401322"/>
          </a:xfrm>
        </p:spPr>
        <p:txBody>
          <a:bodyPr>
            <a:normAutofit/>
          </a:bodyPr>
          <a:lstStyle/>
          <a:p>
            <a:r>
              <a:rPr lang="en-US" dirty="0"/>
              <a:t>LGBTQIA+ is here to stay</a:t>
            </a:r>
            <a:br>
              <a:rPr lang="en-US" dirty="0"/>
            </a:br>
            <a:endParaRPr lang="en-US" dirty="0"/>
          </a:p>
        </p:txBody>
      </p:sp>
      <p:sp>
        <p:nvSpPr>
          <p:cNvPr id="3" name="Content Placeholder 2">
            <a:extLst>
              <a:ext uri="{FF2B5EF4-FFF2-40B4-BE49-F238E27FC236}">
                <a16:creationId xmlns:a16="http://schemas.microsoft.com/office/drawing/2014/main" id="{2C5551AD-14B4-DE6B-CA8F-E092382FE9AB}"/>
              </a:ext>
            </a:extLst>
          </p:cNvPr>
          <p:cNvSpPr>
            <a:spLocks noGrp="1"/>
          </p:cNvSpPr>
          <p:nvPr>
            <p:ph idx="1"/>
          </p:nvPr>
        </p:nvSpPr>
        <p:spPr>
          <a:xfrm>
            <a:off x="3959005" y="1080655"/>
            <a:ext cx="7674786" cy="4809783"/>
          </a:xfrm>
        </p:spPr>
        <p:txBody>
          <a:bodyPr anchor="ctr">
            <a:noAutofit/>
          </a:bodyPr>
          <a:lstStyle/>
          <a:p>
            <a:pPr marL="0" indent="0">
              <a:buNone/>
            </a:pPr>
            <a:r>
              <a:rPr lang="en-US" sz="2800" dirty="0">
                <a:solidFill>
                  <a:schemeClr val="accent1"/>
                </a:solidFill>
              </a:rPr>
              <a:t>Homosexuals make the Bible approve of them</a:t>
            </a:r>
          </a:p>
          <a:p>
            <a:pPr marL="0" indent="0">
              <a:buNone/>
            </a:pPr>
            <a:endParaRPr lang="en-US" sz="2800" dirty="0">
              <a:solidFill>
                <a:schemeClr val="accent1"/>
              </a:solidFill>
            </a:endParaRPr>
          </a:p>
          <a:p>
            <a:pPr lvl="1"/>
            <a:r>
              <a:rPr lang="en-US" sz="2800" dirty="0"/>
              <a:t>The case of the centurion and his servant</a:t>
            </a:r>
          </a:p>
          <a:p>
            <a:pPr lvl="1"/>
            <a:endParaRPr lang="en-US" sz="2800" dirty="0"/>
          </a:p>
          <a:p>
            <a:pPr marL="457200" lvl="1" indent="0">
              <a:buNone/>
            </a:pPr>
            <a:r>
              <a:rPr lang="fr-FR" sz="2800" dirty="0"/>
              <a:t>“Mon serviteur est malade” (Mat 8.5-13)	</a:t>
            </a:r>
          </a:p>
        </p:txBody>
      </p:sp>
    </p:spTree>
    <p:extLst>
      <p:ext uri="{BB962C8B-B14F-4D97-AF65-F5344CB8AC3E}">
        <p14:creationId xmlns:p14="http://schemas.microsoft.com/office/powerpoint/2010/main" val="353176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down)">
                                      <p:cBhvr>
                                        <p:cTn id="14" dur="580">
                                          <p:stCondLst>
                                            <p:cond delay="0"/>
                                          </p:stCondLst>
                                        </p:cTn>
                                        <p:tgtEl>
                                          <p:spTgt spid="3">
                                            <p:txEl>
                                              <p:pRg st="4" end="4"/>
                                            </p:txEl>
                                          </p:spTgt>
                                        </p:tgtEl>
                                      </p:cBhvr>
                                    </p:animEffect>
                                    <p:anim calcmode="lin" valueType="num">
                                      <p:cBhvr>
                                        <p:cTn id="1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4" end="4"/>
                                            </p:txEl>
                                          </p:spTgt>
                                        </p:tgtEl>
                                      </p:cBhvr>
                                      <p:to x="100000" y="60000"/>
                                    </p:animScale>
                                    <p:animScale>
                                      <p:cBhvr>
                                        <p:cTn id="21" dur="166" decel="50000">
                                          <p:stCondLst>
                                            <p:cond delay="676"/>
                                          </p:stCondLst>
                                        </p:cTn>
                                        <p:tgtEl>
                                          <p:spTgt spid="3">
                                            <p:txEl>
                                              <p:pRg st="4" end="4"/>
                                            </p:txEl>
                                          </p:spTgt>
                                        </p:tgtEl>
                                      </p:cBhvr>
                                      <p:to x="100000" y="100000"/>
                                    </p:animScale>
                                    <p:animScale>
                                      <p:cBhvr>
                                        <p:cTn id="22" dur="26">
                                          <p:stCondLst>
                                            <p:cond delay="1312"/>
                                          </p:stCondLst>
                                        </p:cTn>
                                        <p:tgtEl>
                                          <p:spTgt spid="3">
                                            <p:txEl>
                                              <p:pRg st="4" end="4"/>
                                            </p:txEl>
                                          </p:spTgt>
                                        </p:tgtEl>
                                      </p:cBhvr>
                                      <p:to x="100000" y="80000"/>
                                    </p:animScale>
                                    <p:animScale>
                                      <p:cBhvr>
                                        <p:cTn id="23" dur="166" decel="50000">
                                          <p:stCondLst>
                                            <p:cond delay="1338"/>
                                          </p:stCondLst>
                                        </p:cTn>
                                        <p:tgtEl>
                                          <p:spTgt spid="3">
                                            <p:txEl>
                                              <p:pRg st="4" end="4"/>
                                            </p:txEl>
                                          </p:spTgt>
                                        </p:tgtEl>
                                      </p:cBhvr>
                                      <p:to x="100000" y="100000"/>
                                    </p:animScale>
                                    <p:animScale>
                                      <p:cBhvr>
                                        <p:cTn id="24" dur="26">
                                          <p:stCondLst>
                                            <p:cond delay="1642"/>
                                          </p:stCondLst>
                                        </p:cTn>
                                        <p:tgtEl>
                                          <p:spTgt spid="3">
                                            <p:txEl>
                                              <p:pRg st="4" end="4"/>
                                            </p:txEl>
                                          </p:spTgt>
                                        </p:tgtEl>
                                      </p:cBhvr>
                                      <p:to x="100000" y="90000"/>
                                    </p:animScale>
                                    <p:animScale>
                                      <p:cBhvr>
                                        <p:cTn id="25" dur="166" decel="50000">
                                          <p:stCondLst>
                                            <p:cond delay="1668"/>
                                          </p:stCondLst>
                                        </p:cTn>
                                        <p:tgtEl>
                                          <p:spTgt spid="3">
                                            <p:txEl>
                                              <p:pRg st="4" end="4"/>
                                            </p:txEl>
                                          </p:spTgt>
                                        </p:tgtEl>
                                      </p:cBhvr>
                                      <p:to x="100000" y="100000"/>
                                    </p:animScale>
                                    <p:animScale>
                                      <p:cBhvr>
                                        <p:cTn id="26" dur="26">
                                          <p:stCondLst>
                                            <p:cond delay="1808"/>
                                          </p:stCondLst>
                                        </p:cTn>
                                        <p:tgtEl>
                                          <p:spTgt spid="3">
                                            <p:txEl>
                                              <p:pRg st="4" end="4"/>
                                            </p:txEl>
                                          </p:spTgt>
                                        </p:tgtEl>
                                      </p:cBhvr>
                                      <p:to x="100000" y="95000"/>
                                    </p:animScale>
                                    <p:animScale>
                                      <p:cBhvr>
                                        <p:cTn id="2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 human figure">
            <a:extLst>
              <a:ext uri="{FF2B5EF4-FFF2-40B4-BE49-F238E27FC236}">
                <a16:creationId xmlns:a16="http://schemas.microsoft.com/office/drawing/2014/main" id="{2E4BD9DE-7418-D687-2D04-AF3B46C63994}"/>
              </a:ext>
            </a:extLst>
          </p:cNvPr>
          <p:cNvPicPr>
            <a:picLocks noChangeAspect="1"/>
          </p:cNvPicPr>
          <p:nvPr/>
        </p:nvPicPr>
        <p:blipFill rotWithShape="1">
          <a:blip r:embed="rId2"/>
          <a:srcRect b="15730"/>
          <a:stretch/>
        </p:blipFill>
        <p:spPr>
          <a:xfrm>
            <a:off x="20" y="10"/>
            <a:ext cx="12191981" cy="6857990"/>
          </a:xfrm>
          <a:prstGeom prst="rect">
            <a:avLst/>
          </a:prstGeom>
        </p:spPr>
      </p:pic>
      <p:sp>
        <p:nvSpPr>
          <p:cNvPr id="2" name="Title 1">
            <a:extLst>
              <a:ext uri="{FF2B5EF4-FFF2-40B4-BE49-F238E27FC236}">
                <a16:creationId xmlns:a16="http://schemas.microsoft.com/office/drawing/2014/main" id="{60883482-59F3-D15D-6127-6F91E7F90AA3}"/>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8000" dirty="0">
                <a:solidFill>
                  <a:schemeClr val="bg1"/>
                </a:solidFill>
              </a:rPr>
              <a:t>What can we do?</a:t>
            </a:r>
          </a:p>
        </p:txBody>
      </p:sp>
    </p:spTree>
    <p:extLst>
      <p:ext uri="{BB962C8B-B14F-4D97-AF65-F5344CB8AC3E}">
        <p14:creationId xmlns:p14="http://schemas.microsoft.com/office/powerpoint/2010/main" val="3687523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05AF-13B6-4C3D-96B2-0365B2B21094}"/>
              </a:ext>
            </a:extLst>
          </p:cNvPr>
          <p:cNvSpPr>
            <a:spLocks noGrp="1"/>
          </p:cNvSpPr>
          <p:nvPr>
            <p:ph type="title"/>
          </p:nvPr>
        </p:nvSpPr>
        <p:spPr>
          <a:xfrm>
            <a:off x="6579450" y="727627"/>
            <a:ext cx="4957553" cy="1645920"/>
          </a:xfrm>
        </p:spPr>
        <p:txBody>
          <a:bodyPr vert="horz" lIns="91440" tIns="45720" rIns="91440" bIns="45720" rtlCol="0" anchor="ctr">
            <a:normAutofit/>
          </a:bodyPr>
          <a:lstStyle/>
          <a:p>
            <a:r>
              <a:rPr lang="en-US" sz="4400" dirty="0"/>
              <a:t>Towards a Christian response</a:t>
            </a:r>
          </a:p>
        </p:txBody>
      </p:sp>
      <p:pic>
        <p:nvPicPr>
          <p:cNvPr id="22532" name="Picture 4" descr="Nashville church shooting hero Robert Caleb Engle praised for ...">
            <a:extLst>
              <a:ext uri="{FF2B5EF4-FFF2-40B4-BE49-F238E27FC236}">
                <a16:creationId xmlns:a16="http://schemas.microsoft.com/office/drawing/2014/main" id="{5005FA25-1602-4034-9799-0B63A10E68C4}"/>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24" t="1803" r="33761" b="3044"/>
          <a:stretch/>
        </p:blipFill>
        <p:spPr bwMode="auto">
          <a:xfrm>
            <a:off x="1205256" y="1668478"/>
            <a:ext cx="4414438" cy="35392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534" name="Content Placeholder 3">
            <a:extLst>
              <a:ext uri="{FF2B5EF4-FFF2-40B4-BE49-F238E27FC236}">
                <a16:creationId xmlns:a16="http://schemas.microsoft.com/office/drawing/2014/main" id="{C40E5394-A25D-2859-311F-589EBF5A3397}"/>
              </a:ext>
            </a:extLst>
          </p:cNvPr>
          <p:cNvGraphicFramePr>
            <a:graphicFrameLocks noGrp="1"/>
          </p:cNvGraphicFramePr>
          <p:nvPr>
            <p:ph sz="half" idx="2"/>
          </p:nvPr>
        </p:nvGraphicFramePr>
        <p:xfrm>
          <a:off x="6579450" y="2538919"/>
          <a:ext cx="4957554" cy="3496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AutoShape 2" descr="Si vous deviez écrire votre lettre à Dieu, qu'écririez-vous ...">
            <a:extLst>
              <a:ext uri="{FF2B5EF4-FFF2-40B4-BE49-F238E27FC236}">
                <a16:creationId xmlns:a16="http://schemas.microsoft.com/office/drawing/2014/main" id="{27A91126-3B61-4368-A409-F796084EFF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Tree>
    <p:extLst>
      <p:ext uri="{BB962C8B-B14F-4D97-AF65-F5344CB8AC3E}">
        <p14:creationId xmlns:p14="http://schemas.microsoft.com/office/powerpoint/2010/main" val="8188573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mazon.com: Understanding Gender Dysphoria: Navigating Transgender ...">
            <a:extLst>
              <a:ext uri="{FF2B5EF4-FFF2-40B4-BE49-F238E27FC236}">
                <a16:creationId xmlns:a16="http://schemas.microsoft.com/office/drawing/2014/main" id="{1E24DD6A-FE0C-48AA-8365-720E7E38C9F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5195" r="1" b="19397"/>
          <a:stretch/>
        </p:blipFill>
        <p:spPr bwMode="auto">
          <a:xfrm>
            <a:off x="233261" y="233264"/>
            <a:ext cx="3324388" cy="3755625"/>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Homosexuality and the Christian: A Guide for Parents, Pastors, and ...">
            <a:extLst>
              <a:ext uri="{FF2B5EF4-FFF2-40B4-BE49-F238E27FC236}">
                <a16:creationId xmlns:a16="http://schemas.microsoft.com/office/drawing/2014/main" id="{F5A2BC96-ABB8-42C2-B83A-990C2031E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0478"/>
          <a:stretch/>
        </p:blipFill>
        <p:spPr bwMode="auto">
          <a:xfrm>
            <a:off x="3692246" y="2874858"/>
            <a:ext cx="2722671" cy="37498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CEF05AF-13B6-4C3D-96B2-0365B2B21094}"/>
              </a:ext>
            </a:extLst>
          </p:cNvPr>
          <p:cNvSpPr>
            <a:spLocks noGrp="1"/>
          </p:cNvSpPr>
          <p:nvPr>
            <p:ph type="title"/>
          </p:nvPr>
        </p:nvSpPr>
        <p:spPr>
          <a:xfrm>
            <a:off x="7064082" y="642594"/>
            <a:ext cx="4472921" cy="1371600"/>
          </a:xfrm>
        </p:spPr>
        <p:txBody>
          <a:bodyPr vert="horz" lIns="91440" tIns="45720" rIns="91440" bIns="45720" rtlCol="0" anchor="ctr">
            <a:normAutofit/>
          </a:bodyPr>
          <a:lstStyle/>
          <a:p>
            <a:r>
              <a:rPr lang="en-US" sz="4000"/>
              <a:t>“Puberty suppression”</a:t>
            </a:r>
          </a:p>
        </p:txBody>
      </p:sp>
      <p:sp>
        <p:nvSpPr>
          <p:cNvPr id="4" name="Content Placeholder 3">
            <a:extLst>
              <a:ext uri="{FF2B5EF4-FFF2-40B4-BE49-F238E27FC236}">
                <a16:creationId xmlns:a16="http://schemas.microsoft.com/office/drawing/2014/main" id="{CD9A5438-4E3D-4D38-A5EE-7320F9B981B5}"/>
              </a:ext>
            </a:extLst>
          </p:cNvPr>
          <p:cNvSpPr>
            <a:spLocks noGrp="1"/>
          </p:cNvSpPr>
          <p:nvPr>
            <p:ph sz="half" idx="2"/>
          </p:nvPr>
        </p:nvSpPr>
        <p:spPr>
          <a:xfrm>
            <a:off x="6708712" y="2014195"/>
            <a:ext cx="5103658" cy="4063048"/>
          </a:xfrm>
        </p:spPr>
        <p:txBody>
          <a:bodyPr vert="horz" lIns="91440" tIns="45720" rIns="91440" bIns="45720" rtlCol="0">
            <a:normAutofit/>
          </a:bodyPr>
          <a:lstStyle/>
          <a:p>
            <a:pPr marL="0">
              <a:lnSpc>
                <a:spcPct val="100000"/>
              </a:lnSpc>
            </a:pPr>
            <a:r>
              <a:rPr lang="en-US" sz="2800" dirty="0"/>
              <a:t>"</a:t>
            </a:r>
            <a:r>
              <a:rPr lang="en-US" sz="2800" dirty="0">
                <a:solidFill>
                  <a:srgbClr val="7030A0"/>
                </a:solidFill>
              </a:rPr>
              <a:t>Reversible</a:t>
            </a:r>
            <a:r>
              <a:rPr lang="en-US" sz="2800" dirty="0"/>
              <a:t>" category: hairstyle, clothing and interest, nickname</a:t>
            </a:r>
          </a:p>
          <a:p>
            <a:pPr marL="0">
              <a:lnSpc>
                <a:spcPct val="100000"/>
              </a:lnSpc>
            </a:pPr>
            <a:endParaRPr lang="en-US" sz="2800" dirty="0"/>
          </a:p>
          <a:p>
            <a:pPr marL="0">
              <a:lnSpc>
                <a:spcPct val="100000"/>
              </a:lnSpc>
            </a:pPr>
            <a:r>
              <a:rPr lang="en-US" sz="2800" dirty="0"/>
              <a:t>"</a:t>
            </a:r>
            <a:r>
              <a:rPr lang="en-US" sz="2800" dirty="0">
                <a:solidFill>
                  <a:srgbClr val="7030A0"/>
                </a:solidFill>
              </a:rPr>
              <a:t>Partially reversible</a:t>
            </a:r>
            <a:r>
              <a:rPr lang="en-US" sz="2800" dirty="0"/>
              <a:t>“ category: hormone therapy</a:t>
            </a:r>
          </a:p>
          <a:p>
            <a:pPr marL="0">
              <a:lnSpc>
                <a:spcPct val="100000"/>
              </a:lnSpc>
            </a:pPr>
            <a:endParaRPr lang="en-US" sz="2800" dirty="0"/>
          </a:p>
          <a:p>
            <a:pPr marL="0">
              <a:lnSpc>
                <a:spcPct val="100000"/>
              </a:lnSpc>
            </a:pPr>
            <a:r>
              <a:rPr lang="en-US" sz="2800" dirty="0"/>
              <a:t>"</a:t>
            </a:r>
            <a:r>
              <a:rPr lang="en-US" sz="2800" dirty="0">
                <a:solidFill>
                  <a:srgbClr val="7030A0"/>
                </a:solidFill>
              </a:rPr>
              <a:t>Irreversible</a:t>
            </a:r>
            <a:r>
              <a:rPr lang="en-US" sz="2800" dirty="0"/>
              <a:t>" Category: Surgery</a:t>
            </a:r>
          </a:p>
          <a:p>
            <a:pPr marL="0">
              <a:lnSpc>
                <a:spcPct val="100000"/>
              </a:lnSpc>
            </a:pPr>
            <a:endParaRPr lang="en-US" sz="2800" dirty="0"/>
          </a:p>
          <a:p>
            <a:pPr marL="0">
              <a:lnSpc>
                <a:spcPct val="100000"/>
              </a:lnSpc>
            </a:pPr>
            <a:endParaRPr lang="en-US" sz="2800" dirty="0"/>
          </a:p>
        </p:txBody>
      </p:sp>
      <p:sp>
        <p:nvSpPr>
          <p:cNvPr id="19" name="AutoShape 2" descr="Si vous deviez écrire votre lettre à Dieu, qu'écririez-vous ...">
            <a:extLst>
              <a:ext uri="{FF2B5EF4-FFF2-40B4-BE49-F238E27FC236}">
                <a16:creationId xmlns:a16="http://schemas.microsoft.com/office/drawing/2014/main" id="{27A91126-3B61-4368-A409-F796084EFF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Tree>
    <p:extLst>
      <p:ext uri="{BB962C8B-B14F-4D97-AF65-F5344CB8AC3E}">
        <p14:creationId xmlns:p14="http://schemas.microsoft.com/office/powerpoint/2010/main" val="37844385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05AF-13B6-4C3D-96B2-0365B2B21094}"/>
              </a:ext>
            </a:extLst>
          </p:cNvPr>
          <p:cNvSpPr>
            <a:spLocks noGrp="1"/>
          </p:cNvSpPr>
          <p:nvPr>
            <p:ph type="title"/>
          </p:nvPr>
        </p:nvSpPr>
        <p:spPr>
          <a:xfrm>
            <a:off x="1184224" y="397843"/>
            <a:ext cx="8739266" cy="610843"/>
          </a:xfrm>
        </p:spPr>
        <p:txBody>
          <a:bodyPr vert="horz" lIns="91440" tIns="45720" rIns="91440" bIns="45720" rtlCol="0" anchor="ctr">
            <a:noAutofit/>
          </a:bodyPr>
          <a:lstStyle/>
          <a:p>
            <a:r>
              <a:rPr lang="en-US" sz="2800" dirty="0">
                <a:solidFill>
                  <a:srgbClr val="C00000"/>
                </a:solidFill>
              </a:rPr>
              <a:t>Key Milestones of Transgender in Christians</a:t>
            </a:r>
          </a:p>
        </p:txBody>
      </p:sp>
      <p:sp>
        <p:nvSpPr>
          <p:cNvPr id="19" name="AutoShape 2" descr="Si vous deviez écrire votre lettre à Dieu, qu'écririez-vous ...">
            <a:extLst>
              <a:ext uri="{FF2B5EF4-FFF2-40B4-BE49-F238E27FC236}">
                <a16:creationId xmlns:a16="http://schemas.microsoft.com/office/drawing/2014/main" id="{27A91126-3B61-4368-A409-F796084EFF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graphicFrame>
        <p:nvGraphicFramePr>
          <p:cNvPr id="3" name="Table 4">
            <a:extLst>
              <a:ext uri="{FF2B5EF4-FFF2-40B4-BE49-F238E27FC236}">
                <a16:creationId xmlns:a16="http://schemas.microsoft.com/office/drawing/2014/main" id="{EB37820E-CE8E-4948-A899-7A6205C96B64}"/>
              </a:ext>
            </a:extLst>
          </p:cNvPr>
          <p:cNvGraphicFramePr>
            <a:graphicFrameLocks noGrp="1"/>
          </p:cNvGraphicFramePr>
          <p:nvPr/>
        </p:nvGraphicFramePr>
        <p:xfrm>
          <a:off x="619250" y="1008686"/>
          <a:ext cx="11088067" cy="5510816"/>
        </p:xfrm>
        <a:graphic>
          <a:graphicData uri="http://schemas.openxmlformats.org/drawingml/2006/table">
            <a:tbl>
              <a:tblPr firstRow="1" bandRow="1">
                <a:tableStyleId>{5C22544A-7EE6-4342-B048-85BDC9FD1C3A}</a:tableStyleId>
              </a:tblPr>
              <a:tblGrid>
                <a:gridCol w="3424078">
                  <a:extLst>
                    <a:ext uri="{9D8B030D-6E8A-4147-A177-3AD203B41FA5}">
                      <a16:colId xmlns:a16="http://schemas.microsoft.com/office/drawing/2014/main" val="1600951867"/>
                    </a:ext>
                  </a:extLst>
                </a:gridCol>
                <a:gridCol w="828475">
                  <a:extLst>
                    <a:ext uri="{9D8B030D-6E8A-4147-A177-3AD203B41FA5}">
                      <a16:colId xmlns:a16="http://schemas.microsoft.com/office/drawing/2014/main" val="54412315"/>
                    </a:ext>
                  </a:extLst>
                </a:gridCol>
                <a:gridCol w="6835514">
                  <a:extLst>
                    <a:ext uri="{9D8B030D-6E8A-4147-A177-3AD203B41FA5}">
                      <a16:colId xmlns:a16="http://schemas.microsoft.com/office/drawing/2014/main" val="1058063885"/>
                    </a:ext>
                  </a:extLst>
                </a:gridCol>
              </a:tblGrid>
              <a:tr h="915208">
                <a:tc>
                  <a:txBody>
                    <a:bodyPr/>
                    <a:lstStyle/>
                    <a:p>
                      <a:r>
                        <a:rPr lang="en-US" sz="2800" dirty="0"/>
                        <a:t>Key step</a:t>
                      </a:r>
                    </a:p>
                  </a:txBody>
                  <a:tcPr/>
                </a:tc>
                <a:tc>
                  <a:txBody>
                    <a:bodyPr/>
                    <a:lstStyle/>
                    <a:p>
                      <a:r>
                        <a:rPr lang="en-US" sz="2800" dirty="0"/>
                        <a:t>age</a:t>
                      </a:r>
                    </a:p>
                  </a:txBody>
                  <a:tcPr/>
                </a:tc>
                <a:tc>
                  <a:txBody>
                    <a:bodyPr/>
                    <a:lstStyle/>
                    <a:p>
                      <a:r>
                        <a:rPr lang="en-US" sz="2800" dirty="0"/>
                        <a:t>Example</a:t>
                      </a:r>
                    </a:p>
                  </a:txBody>
                  <a:tcPr/>
                </a:tc>
                <a:extLst>
                  <a:ext uri="{0D108BD9-81ED-4DB2-BD59-A6C34878D82A}">
                    <a16:rowId xmlns:a16="http://schemas.microsoft.com/office/drawing/2014/main" val="688485482"/>
                  </a:ext>
                </a:extLst>
              </a:tr>
              <a:tr h="676462">
                <a:tc>
                  <a:txBody>
                    <a:bodyPr/>
                    <a:lstStyle/>
                    <a:p>
                      <a:r>
                        <a:rPr lang="en-US" sz="2800" dirty="0"/>
                        <a:t>Conscience</a:t>
                      </a:r>
                    </a:p>
                  </a:txBody>
                  <a:tcPr/>
                </a:tc>
                <a:tc>
                  <a:txBody>
                    <a:bodyPr/>
                    <a:lstStyle/>
                    <a:p>
                      <a:r>
                        <a:rPr lang="en-US" sz="2800" dirty="0"/>
                        <a:t>6</a:t>
                      </a:r>
                    </a:p>
                  </a:txBody>
                  <a:tcPr/>
                </a:tc>
                <a:tc>
                  <a:txBody>
                    <a:bodyPr/>
                    <a:lstStyle/>
                    <a:p>
                      <a:r>
                        <a:rPr lang="en-US" sz="2800" dirty="0" err="1"/>
                        <a:t>Transvesting</a:t>
                      </a:r>
                      <a:r>
                        <a:rPr lang="en-US" sz="2800" dirty="0"/>
                        <a:t> </a:t>
                      </a:r>
                      <a:r>
                        <a:rPr lang="en-US" sz="2800" dirty="0" err="1"/>
                        <a:t>behaviour</a:t>
                      </a:r>
                      <a:r>
                        <a:rPr lang="en-US" sz="2800" dirty="0"/>
                        <a:t>; Atypical game</a:t>
                      </a:r>
                    </a:p>
                  </a:txBody>
                  <a:tcPr/>
                </a:tc>
                <a:extLst>
                  <a:ext uri="{0D108BD9-81ED-4DB2-BD59-A6C34878D82A}">
                    <a16:rowId xmlns:a16="http://schemas.microsoft.com/office/drawing/2014/main" val="761885093"/>
                  </a:ext>
                </a:extLst>
              </a:tr>
              <a:tr h="915208">
                <a:tc>
                  <a:txBody>
                    <a:bodyPr/>
                    <a:lstStyle/>
                    <a:p>
                      <a:r>
                        <a:rPr lang="en-US" sz="2800" dirty="0"/>
                        <a:t>Internal confusion</a:t>
                      </a:r>
                    </a:p>
                  </a:txBody>
                  <a:tcPr/>
                </a:tc>
                <a:tc>
                  <a:txBody>
                    <a:bodyPr/>
                    <a:lstStyle/>
                    <a:p>
                      <a:r>
                        <a:rPr lang="en-US" sz="2800" dirty="0"/>
                        <a:t>11</a:t>
                      </a:r>
                    </a:p>
                  </a:txBody>
                  <a:tcPr/>
                </a:tc>
                <a:tc>
                  <a:txBody>
                    <a:bodyPr/>
                    <a:lstStyle/>
                    <a:p>
                      <a:r>
                        <a:rPr lang="en-US" sz="2800" dirty="0"/>
                        <a:t>External consequences; Emotional dissonance</a:t>
                      </a:r>
                    </a:p>
                  </a:txBody>
                  <a:tcPr/>
                </a:tc>
                <a:extLst>
                  <a:ext uri="{0D108BD9-81ED-4DB2-BD59-A6C34878D82A}">
                    <a16:rowId xmlns:a16="http://schemas.microsoft.com/office/drawing/2014/main" val="3669832083"/>
                  </a:ext>
                </a:extLst>
              </a:tr>
              <a:tr h="676462">
                <a:tc>
                  <a:txBody>
                    <a:bodyPr/>
                    <a:lstStyle/>
                    <a:p>
                      <a:r>
                        <a:rPr lang="en-US" sz="2800" dirty="0"/>
                        <a:t>Thought/Reasoning</a:t>
                      </a:r>
                    </a:p>
                  </a:txBody>
                  <a:tcPr/>
                </a:tc>
                <a:tc>
                  <a:txBody>
                    <a:bodyPr/>
                    <a:lstStyle/>
                    <a:p>
                      <a:r>
                        <a:rPr lang="en-US" sz="2800" dirty="0"/>
                        <a:t>18</a:t>
                      </a:r>
                    </a:p>
                  </a:txBody>
                  <a:tcPr/>
                </a:tc>
                <a:tc>
                  <a:txBody>
                    <a:bodyPr/>
                    <a:lstStyle/>
                    <a:p>
                      <a:r>
                        <a:rPr lang="en-US" sz="2800" dirty="0" err="1"/>
                        <a:t>Sth</a:t>
                      </a:r>
                      <a:r>
                        <a:rPr lang="en-US" sz="2800" dirty="0"/>
                        <a:t> is wrong with me; Desire to explore</a:t>
                      </a:r>
                    </a:p>
                  </a:txBody>
                  <a:tcPr/>
                </a:tc>
                <a:extLst>
                  <a:ext uri="{0D108BD9-81ED-4DB2-BD59-A6C34878D82A}">
                    <a16:rowId xmlns:a16="http://schemas.microsoft.com/office/drawing/2014/main" val="2946296202"/>
                  </a:ext>
                </a:extLst>
              </a:tr>
              <a:tr h="915208">
                <a:tc>
                  <a:txBody>
                    <a:bodyPr/>
                    <a:lstStyle/>
                    <a:p>
                      <a:r>
                        <a:rPr lang="en-US" sz="2800" dirty="0"/>
                        <a:t>Attempt at a solution</a:t>
                      </a:r>
                    </a:p>
                  </a:txBody>
                  <a:tcPr/>
                </a:tc>
                <a:tc>
                  <a:txBody>
                    <a:bodyPr/>
                    <a:lstStyle/>
                    <a:p>
                      <a:r>
                        <a:rPr lang="en-US" sz="2800" dirty="0"/>
                        <a:t>27</a:t>
                      </a:r>
                    </a:p>
                  </a:txBody>
                  <a:tcPr/>
                </a:tc>
                <a:tc>
                  <a:txBody>
                    <a:bodyPr/>
                    <a:lstStyle/>
                    <a:p>
                      <a:r>
                        <a:rPr lang="en-US" sz="2800" dirty="0"/>
                        <a:t>Counselling Research; Cross-dressing </a:t>
                      </a:r>
                      <a:r>
                        <a:rPr lang="en-US" sz="2800" dirty="0" err="1"/>
                        <a:t>behaviour</a:t>
                      </a:r>
                      <a:endParaRPr lang="en-US" sz="2800" dirty="0"/>
                    </a:p>
                  </a:txBody>
                  <a:tcPr/>
                </a:tc>
                <a:extLst>
                  <a:ext uri="{0D108BD9-81ED-4DB2-BD59-A6C34878D82A}">
                    <a16:rowId xmlns:a16="http://schemas.microsoft.com/office/drawing/2014/main" val="961954290"/>
                  </a:ext>
                </a:extLst>
              </a:tr>
              <a:tr h="676462">
                <a:tc>
                  <a:txBody>
                    <a:bodyPr/>
                    <a:lstStyle/>
                    <a:p>
                      <a:r>
                        <a:rPr lang="en-US" sz="2800" dirty="0"/>
                        <a:t>Disclosure</a:t>
                      </a:r>
                    </a:p>
                  </a:txBody>
                  <a:tcPr/>
                </a:tc>
                <a:tc>
                  <a:txBody>
                    <a:bodyPr/>
                    <a:lstStyle/>
                    <a:p>
                      <a:r>
                        <a:rPr lang="en-US" sz="2800" dirty="0"/>
                        <a:t>35</a:t>
                      </a:r>
                    </a:p>
                  </a:txBody>
                  <a:tcPr/>
                </a:tc>
                <a:tc>
                  <a:txBody>
                    <a:bodyPr/>
                    <a:lstStyle/>
                    <a:p>
                      <a:r>
                        <a:rPr lang="en-US" sz="2800" dirty="0"/>
                        <a:t>Confide in one’s partner</a:t>
                      </a:r>
                    </a:p>
                  </a:txBody>
                  <a:tcPr/>
                </a:tc>
                <a:extLst>
                  <a:ext uri="{0D108BD9-81ED-4DB2-BD59-A6C34878D82A}">
                    <a16:rowId xmlns:a16="http://schemas.microsoft.com/office/drawing/2014/main" val="2324985286"/>
                  </a:ext>
                </a:extLst>
              </a:tr>
              <a:tr h="676462">
                <a:tc>
                  <a:txBody>
                    <a:bodyPr/>
                    <a:lstStyle/>
                    <a:p>
                      <a:r>
                        <a:rPr lang="en-US" sz="2800" dirty="0"/>
                        <a:t>Resolution</a:t>
                      </a:r>
                    </a:p>
                  </a:txBody>
                  <a:tcPr/>
                </a:tc>
                <a:tc>
                  <a:txBody>
                    <a:bodyPr/>
                    <a:lstStyle/>
                    <a:p>
                      <a:r>
                        <a:rPr lang="en-US" sz="2800" dirty="0"/>
                        <a:t>47</a:t>
                      </a:r>
                    </a:p>
                  </a:txBody>
                  <a:tcPr/>
                </a:tc>
                <a:tc>
                  <a:txBody>
                    <a:bodyPr/>
                    <a:lstStyle/>
                    <a:p>
                      <a:r>
                        <a:rPr lang="en-US" sz="2800" dirty="0"/>
                        <a:t>No resolution; transition; acceptance</a:t>
                      </a:r>
                    </a:p>
                  </a:txBody>
                  <a:tcPr/>
                </a:tc>
                <a:extLst>
                  <a:ext uri="{0D108BD9-81ED-4DB2-BD59-A6C34878D82A}">
                    <a16:rowId xmlns:a16="http://schemas.microsoft.com/office/drawing/2014/main" val="2594121275"/>
                  </a:ext>
                </a:extLst>
              </a:tr>
            </a:tbl>
          </a:graphicData>
        </a:graphic>
      </p:graphicFrame>
    </p:spTree>
    <p:extLst>
      <p:ext uri="{BB962C8B-B14F-4D97-AF65-F5344CB8AC3E}">
        <p14:creationId xmlns:p14="http://schemas.microsoft.com/office/powerpoint/2010/main" val="11680724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F7E8-5ECD-4840-9BB5-00ABC72F2C9A}"/>
              </a:ext>
            </a:extLst>
          </p:cNvPr>
          <p:cNvSpPr>
            <a:spLocks noGrp="1"/>
          </p:cNvSpPr>
          <p:nvPr>
            <p:ph type="title"/>
          </p:nvPr>
        </p:nvSpPr>
        <p:spPr/>
        <p:txBody>
          <a:bodyPr>
            <a:normAutofit/>
          </a:bodyPr>
          <a:lstStyle/>
          <a:p>
            <a:r>
              <a:rPr lang="en-US" sz="3600" dirty="0"/>
              <a:t>Institutional response</a:t>
            </a:r>
          </a:p>
        </p:txBody>
      </p:sp>
      <p:sp>
        <p:nvSpPr>
          <p:cNvPr id="3" name="Text Placeholder 2">
            <a:extLst>
              <a:ext uri="{FF2B5EF4-FFF2-40B4-BE49-F238E27FC236}">
                <a16:creationId xmlns:a16="http://schemas.microsoft.com/office/drawing/2014/main" id="{AF930ABE-F0C2-416D-BC2A-2CA84921D22A}"/>
              </a:ext>
            </a:extLst>
          </p:cNvPr>
          <p:cNvSpPr>
            <a:spLocks noGrp="1"/>
          </p:cNvSpPr>
          <p:nvPr>
            <p:ph type="body" idx="1"/>
          </p:nvPr>
        </p:nvSpPr>
        <p:spPr/>
        <p:txBody>
          <a:bodyPr>
            <a:normAutofit/>
          </a:bodyPr>
          <a:lstStyle/>
          <a:p>
            <a:r>
              <a:rPr lang="en-US" sz="2800" dirty="0"/>
              <a:t>Traditional Church</a:t>
            </a:r>
          </a:p>
        </p:txBody>
      </p:sp>
      <p:sp>
        <p:nvSpPr>
          <p:cNvPr id="5" name="Text Placeholder 4">
            <a:extLst>
              <a:ext uri="{FF2B5EF4-FFF2-40B4-BE49-F238E27FC236}">
                <a16:creationId xmlns:a16="http://schemas.microsoft.com/office/drawing/2014/main" id="{26CDABBF-E80E-466B-A439-9D4D745E6D92}"/>
              </a:ext>
            </a:extLst>
          </p:cNvPr>
          <p:cNvSpPr>
            <a:spLocks noGrp="1"/>
          </p:cNvSpPr>
          <p:nvPr>
            <p:ph type="body" sz="quarter" idx="3"/>
          </p:nvPr>
        </p:nvSpPr>
        <p:spPr/>
        <p:txBody>
          <a:bodyPr>
            <a:normAutofit/>
          </a:bodyPr>
          <a:lstStyle/>
          <a:p>
            <a:r>
              <a:rPr lang="en-US" sz="2800" dirty="0"/>
              <a:t>Missional Church</a:t>
            </a:r>
          </a:p>
        </p:txBody>
      </p:sp>
      <p:sp>
        <p:nvSpPr>
          <p:cNvPr id="7" name="Arrow: Right 6">
            <a:extLst>
              <a:ext uri="{FF2B5EF4-FFF2-40B4-BE49-F238E27FC236}">
                <a16:creationId xmlns:a16="http://schemas.microsoft.com/office/drawing/2014/main" id="{54E07A99-7660-4160-B008-7A8BF15269BE}"/>
              </a:ext>
            </a:extLst>
          </p:cNvPr>
          <p:cNvSpPr/>
          <p:nvPr/>
        </p:nvSpPr>
        <p:spPr>
          <a:xfrm rot="2104243">
            <a:off x="1124661" y="2944732"/>
            <a:ext cx="1683026"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2800" b="1" i="0" u="none" strike="noStrike" kern="1200" cap="none" spc="0" normalizeH="0" baseline="0" noProof="0" dirty="0">
                <a:ln>
                  <a:noFill/>
                </a:ln>
                <a:solidFill>
                  <a:srgbClr val="CB581F"/>
                </a:solidFill>
                <a:effectLst/>
                <a:uLnTx/>
                <a:uFillTx/>
                <a:latin typeface="Calibri" panose="020F0502020204030204" pitchFamily="34" charset="0"/>
                <a:ea typeface="Calibri" panose="020F0502020204030204" pitchFamily="34" charset="0"/>
                <a:cs typeface="Times New Roman" panose="02020603050405020304" pitchFamily="18" charset="0"/>
              </a:rPr>
              <a:t>BEHAVE</a:t>
            </a:r>
            <a:endParaRPr kumimoji="0" lang="en-US" sz="2800" b="1" i="0" u="none" strike="noStrike" kern="1200" cap="none" spc="0" normalizeH="0" baseline="0" noProof="0" dirty="0">
              <a:ln>
                <a:noFill/>
              </a:ln>
              <a:solidFill>
                <a:srgbClr val="CB581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1159136B-7EAB-4EB1-B593-3BC7443A67F8}"/>
              </a:ext>
            </a:extLst>
          </p:cNvPr>
          <p:cNvSpPr/>
          <p:nvPr/>
        </p:nvSpPr>
        <p:spPr>
          <a:xfrm rot="1871372">
            <a:off x="2538195" y="3774708"/>
            <a:ext cx="1716367" cy="844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a:ln>
                  <a:noFill/>
                </a:ln>
                <a:solidFill>
                  <a:srgbClr val="CB581F"/>
                </a:solidFill>
                <a:effectLst/>
                <a:uLnTx/>
                <a:uFillTx/>
                <a:latin typeface="Calibri" panose="020F0502020204030204" pitchFamily="34" charset="0"/>
                <a:ea typeface="Calibri" panose="020F0502020204030204" pitchFamily="34" charset="0"/>
                <a:cs typeface="Times New Roman" panose="02020603050405020304" pitchFamily="18" charset="0"/>
              </a:rPr>
              <a:t>BELIEVE</a:t>
            </a:r>
            <a:endParaRPr kumimoji="0" lang="en-US" sz="2800" b="1" i="0" u="none" strike="noStrike" kern="1200" cap="none" spc="0" normalizeH="0" baseline="0" noProof="0" dirty="0">
              <a:ln>
                <a:noFill/>
              </a:ln>
              <a:solidFill>
                <a:srgbClr val="CB581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7265BAA5-C275-476E-BEEA-6D50D5420B70}"/>
              </a:ext>
            </a:extLst>
          </p:cNvPr>
          <p:cNvSpPr/>
          <p:nvPr/>
        </p:nvSpPr>
        <p:spPr>
          <a:xfrm rot="1850465">
            <a:off x="3968367" y="4643183"/>
            <a:ext cx="1893393" cy="1012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2800" b="1" i="0" u="none" strike="noStrike" kern="1200" cap="none" spc="0" normalizeH="0" baseline="0" noProof="0" dirty="0">
                <a:ln>
                  <a:noFill/>
                </a:ln>
                <a:solidFill>
                  <a:srgbClr val="CB581F"/>
                </a:solidFill>
                <a:effectLst/>
                <a:uLnTx/>
                <a:uFillTx/>
                <a:latin typeface="Calibri" panose="020F0502020204030204" pitchFamily="34" charset="0"/>
                <a:ea typeface="Calibri" panose="020F0502020204030204" pitchFamily="34" charset="0"/>
                <a:cs typeface="Times New Roman" panose="02020603050405020304" pitchFamily="18" charset="0"/>
              </a:rPr>
              <a:t>BELONG</a:t>
            </a:r>
            <a:endParaRPr kumimoji="0" lang="en-US" sz="2800" b="1" i="0" u="none" strike="noStrike" kern="1200" cap="none" spc="0" normalizeH="0" baseline="0" noProof="0" dirty="0">
              <a:ln>
                <a:noFill/>
              </a:ln>
              <a:solidFill>
                <a:srgbClr val="CB581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8C2AF6C5-8BEC-44D2-9D9D-37E51D133928}"/>
              </a:ext>
            </a:extLst>
          </p:cNvPr>
          <p:cNvSpPr>
            <a:spLocks noGrp="1"/>
          </p:cNvSpPr>
          <p:nvPr>
            <p:ph sz="quarter" idx="4"/>
          </p:nvPr>
        </p:nvSpPr>
        <p:spPr>
          <a:xfrm rot="19137785">
            <a:off x="5790200" y="4843949"/>
            <a:ext cx="1881104" cy="108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a:lnSpc>
                <a:spcPct val="107000"/>
              </a:lnSpc>
              <a:spcBef>
                <a:spcPts val="0"/>
              </a:spcBef>
              <a:spcAft>
                <a:spcPts val="800"/>
              </a:spcAft>
            </a:pPr>
            <a:r>
              <a:rPr lang="fr-FR"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BELONG</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9">
            <a:extLst>
              <a:ext uri="{FF2B5EF4-FFF2-40B4-BE49-F238E27FC236}">
                <a16:creationId xmlns:a16="http://schemas.microsoft.com/office/drawing/2014/main" id="{54AB8081-CB95-4A76-8E18-F11E3FE69B8F}"/>
              </a:ext>
            </a:extLst>
          </p:cNvPr>
          <p:cNvSpPr txBox="1">
            <a:spLocks/>
          </p:cNvSpPr>
          <p:nvPr/>
        </p:nvSpPr>
        <p:spPr>
          <a:xfrm rot="19356357">
            <a:off x="7295493" y="3483511"/>
            <a:ext cx="1938692" cy="1200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marR="0" lvl="0" indent="-182880" algn="l" defTabSz="914400" rtl="0" eaLnBrk="1" fontAlgn="auto" latinLnBrk="0" hangingPunct="1">
              <a:lnSpc>
                <a:spcPct val="107000"/>
              </a:lnSpc>
              <a:spcBef>
                <a:spcPts val="0"/>
              </a:spcBef>
              <a:spcAft>
                <a:spcPts val="800"/>
              </a:spcAft>
              <a:buClr>
                <a:prstClr val="black">
                  <a:lumMod val="85000"/>
                  <a:lumOff val="15000"/>
                </a:prstClr>
              </a:buClr>
              <a:buSzTx/>
              <a:buFont typeface="Garamond" pitchFamily="18" charset="0"/>
              <a:buChar char="◦"/>
              <a:tabLst/>
              <a:defRPr/>
            </a:pPr>
            <a:r>
              <a:rPr kumimoji="0" lang="fr-FR"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BELIEVE</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9">
            <a:extLst>
              <a:ext uri="{FF2B5EF4-FFF2-40B4-BE49-F238E27FC236}">
                <a16:creationId xmlns:a16="http://schemas.microsoft.com/office/drawing/2014/main" id="{F22D4E66-1B3C-4660-8E70-228F7E4FA34F}"/>
              </a:ext>
            </a:extLst>
          </p:cNvPr>
          <p:cNvSpPr txBox="1">
            <a:spLocks/>
          </p:cNvSpPr>
          <p:nvPr/>
        </p:nvSpPr>
        <p:spPr>
          <a:xfrm rot="19359933">
            <a:off x="8792326" y="2325959"/>
            <a:ext cx="2194981" cy="1108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marR="0" lvl="0" indent="-182880" algn="l" defTabSz="914400" rtl="0" eaLnBrk="1" fontAlgn="auto" latinLnBrk="0" hangingPunct="1">
              <a:lnSpc>
                <a:spcPct val="107000"/>
              </a:lnSpc>
              <a:spcBef>
                <a:spcPts val="0"/>
              </a:spcBef>
              <a:spcAft>
                <a:spcPts val="800"/>
              </a:spcAft>
              <a:buClr>
                <a:prstClr val="black">
                  <a:lumMod val="85000"/>
                  <a:lumOff val="15000"/>
                </a:prstClr>
              </a:buClr>
              <a:buSzTx/>
              <a:buFont typeface="Garamond" pitchFamily="18" charset="0"/>
              <a:buChar char="◦"/>
              <a:tabLst/>
              <a:defRPr/>
            </a:pPr>
            <a:r>
              <a:rPr kumimoji="0" lang="fr-FR"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BECOME</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795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0">
                                            <p:bg/>
                                          </p:spTgt>
                                        </p:tgtEl>
                                        <p:attrNameLst>
                                          <p:attrName>style.visibility</p:attrName>
                                        </p:attrNameLst>
                                      </p:cBhvr>
                                      <p:to>
                                        <p:strVal val="visible"/>
                                      </p:to>
                                    </p:set>
                                    <p:anim calcmode="lin" valueType="num">
                                      <p:cBhvr>
                                        <p:cTn id="61" dur="500" fill="hold"/>
                                        <p:tgtEl>
                                          <p:spTgt spid="10">
                                            <p:bg/>
                                          </p:spTgt>
                                        </p:tgtEl>
                                        <p:attrNameLst>
                                          <p:attrName>ppt_w</p:attrName>
                                        </p:attrNameLst>
                                      </p:cBhvr>
                                      <p:tavLst>
                                        <p:tav tm="0">
                                          <p:val>
                                            <p:fltVal val="0"/>
                                          </p:val>
                                        </p:tav>
                                        <p:tav tm="100000">
                                          <p:val>
                                            <p:strVal val="#ppt_w"/>
                                          </p:val>
                                        </p:tav>
                                      </p:tavLst>
                                    </p:anim>
                                    <p:anim calcmode="lin" valueType="num">
                                      <p:cBhvr>
                                        <p:cTn id="62" dur="500" fill="hold"/>
                                        <p:tgtEl>
                                          <p:spTgt spid="10">
                                            <p:bg/>
                                          </p:spTgt>
                                        </p:tgtEl>
                                        <p:attrNameLst>
                                          <p:attrName>ppt_h</p:attrName>
                                        </p:attrNameLst>
                                      </p:cBhvr>
                                      <p:tavLst>
                                        <p:tav tm="0">
                                          <p:val>
                                            <p:fltVal val="0"/>
                                          </p:val>
                                        </p:tav>
                                        <p:tav tm="100000">
                                          <p:val>
                                            <p:strVal val="#ppt_h"/>
                                          </p:val>
                                        </p:tav>
                                      </p:tavLst>
                                    </p:anim>
                                    <p:animEffect transition="in" filter="fade">
                                      <p:cBhvr>
                                        <p:cTn id="63" dur="500"/>
                                        <p:tgtEl>
                                          <p:spTgt spid="10">
                                            <p:bg/>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p:cTn id="6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build="p"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a “Closing Protection Letter” (CPL) and How Does It ...">
            <a:extLst>
              <a:ext uri="{FF2B5EF4-FFF2-40B4-BE49-F238E27FC236}">
                <a16:creationId xmlns:a16="http://schemas.microsoft.com/office/drawing/2014/main" id="{B4DE420C-F367-4B94-8F9C-A268BD2C6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717" y="436098"/>
            <a:ext cx="9017391" cy="58662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1D3B6B-47A1-45C2-9E5B-C003E1553AE2}"/>
              </a:ext>
            </a:extLst>
          </p:cNvPr>
          <p:cNvSpPr txBox="1"/>
          <p:nvPr/>
        </p:nvSpPr>
        <p:spPr>
          <a:xfrm>
            <a:off x="403414" y="436098"/>
            <a:ext cx="7934178" cy="707886"/>
          </a:xfrm>
          <a:prstGeom prst="rect">
            <a:avLst/>
          </a:prstGeom>
          <a:noFill/>
        </p:spPr>
        <p:txBody>
          <a:bodyPr wrap="square" rtlCol="0">
            <a:spAutoFit/>
          </a:bodyPr>
          <a:lstStyle/>
          <a:p>
            <a:pPr lvl="0"/>
            <a:r>
              <a:rPr lang="en-US" sz="4000" b="1" dirty="0">
                <a:solidFill>
                  <a:srgbClr val="FF0000"/>
                </a:solidFill>
              </a:rPr>
              <a:t>Protective measures for the Church</a:t>
            </a:r>
            <a:endParaRPr kumimoji="0" lang="en-US" sz="4000" b="1" i="0" u="none" strike="noStrike" kern="1200" cap="none" spc="0" normalizeH="0" baseline="0" noProof="0" dirty="0">
              <a:ln>
                <a:noFill/>
              </a:ln>
              <a:solidFill>
                <a:srgbClr val="FF0000"/>
              </a:solidFill>
              <a:effectLst/>
              <a:uLnTx/>
              <a:uFillTx/>
              <a:latin typeface="Franklin Gothic Book" panose="02020404030301010803"/>
              <a:ea typeface="+mn-ea"/>
              <a:cs typeface="+mn-cs"/>
            </a:endParaRPr>
          </a:p>
        </p:txBody>
      </p:sp>
    </p:spTree>
    <p:extLst>
      <p:ext uri="{BB962C8B-B14F-4D97-AF65-F5344CB8AC3E}">
        <p14:creationId xmlns:p14="http://schemas.microsoft.com/office/powerpoint/2010/main" val="192276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78E31BD0-1804-DC81-39A1-403CAD8B5F83}"/>
              </a:ext>
            </a:extLst>
          </p:cNvPr>
          <p:cNvPicPr>
            <a:picLocks noChangeAspect="1"/>
          </p:cNvPicPr>
          <p:nvPr/>
        </p:nvPicPr>
        <p:blipFill rotWithShape="1">
          <a:blip r:embed="rId2"/>
          <a:srcRect l="4665" r="6675"/>
          <a:stretch/>
        </p:blipFill>
        <p:spPr>
          <a:xfrm>
            <a:off x="583656" y="499236"/>
            <a:ext cx="11024687" cy="5688918"/>
          </a:xfrm>
          <a:prstGeom prst="rect">
            <a:avLst/>
          </a:prstGeom>
        </p:spPr>
      </p:pic>
    </p:spTree>
    <p:extLst>
      <p:ext uri="{BB962C8B-B14F-4D97-AF65-F5344CB8AC3E}">
        <p14:creationId xmlns:p14="http://schemas.microsoft.com/office/powerpoint/2010/main" val="1506077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4A07-726D-42DD-AC0A-82A04EE22479}"/>
              </a:ext>
            </a:extLst>
          </p:cNvPr>
          <p:cNvSpPr>
            <a:spLocks noGrp="1"/>
          </p:cNvSpPr>
          <p:nvPr>
            <p:ph type="title"/>
          </p:nvPr>
        </p:nvSpPr>
        <p:spPr>
          <a:xfrm>
            <a:off x="1066800" y="642594"/>
            <a:ext cx="10058400" cy="440618"/>
          </a:xfrm>
        </p:spPr>
        <p:txBody>
          <a:bodyPr>
            <a:normAutofit fontScale="90000"/>
          </a:bodyPr>
          <a:lstStyle/>
          <a:p>
            <a:r>
              <a:rPr lang="en-US" dirty="0" err="1"/>
              <a:t>Quelques</a:t>
            </a:r>
            <a:r>
              <a:rPr lang="en-US" dirty="0"/>
              <a:t> </a:t>
            </a:r>
            <a:r>
              <a:rPr lang="en-US" dirty="0" err="1"/>
              <a:t>mesures</a:t>
            </a:r>
            <a:r>
              <a:rPr lang="en-US" dirty="0"/>
              <a:t> de </a:t>
            </a:r>
            <a:r>
              <a:rPr lang="en-US" dirty="0" err="1"/>
              <a:t>garde-fou</a:t>
            </a:r>
            <a:endParaRPr lang="en-US" dirty="0"/>
          </a:p>
        </p:txBody>
      </p:sp>
      <p:pic>
        <p:nvPicPr>
          <p:cNvPr id="5124" name="Picture 4" descr="What Is a “Closing Protection Letter” (CPL) and How Does It ...">
            <a:extLst>
              <a:ext uri="{FF2B5EF4-FFF2-40B4-BE49-F238E27FC236}">
                <a16:creationId xmlns:a16="http://schemas.microsoft.com/office/drawing/2014/main" id="{093E2B34-EB8D-4783-9336-FA3B9AE6D8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8019" y="2417243"/>
            <a:ext cx="3019646" cy="30062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9B91E4-E70A-4F3E-AB02-821CD2B8E38F}"/>
              </a:ext>
            </a:extLst>
          </p:cNvPr>
          <p:cNvSpPr>
            <a:spLocks noGrp="1"/>
          </p:cNvSpPr>
          <p:nvPr>
            <p:ph idx="1"/>
          </p:nvPr>
        </p:nvSpPr>
        <p:spPr>
          <a:xfrm>
            <a:off x="3577666" y="1083212"/>
            <a:ext cx="8056316" cy="5399884"/>
          </a:xfrm>
        </p:spPr>
        <p:txBody>
          <a:bodyPr>
            <a:normAutofit/>
          </a:bodyPr>
          <a:lstStyle/>
          <a:p>
            <a:pPr marL="0" indent="0">
              <a:buNone/>
            </a:pPr>
            <a:r>
              <a:rPr lang="en-US" sz="2400" b="1" dirty="0">
                <a:solidFill>
                  <a:srgbClr val="FF0000"/>
                </a:solidFill>
              </a:rPr>
              <a:t>Redaction </a:t>
            </a:r>
            <a:r>
              <a:rPr lang="en-US" sz="2400" b="1" dirty="0" err="1">
                <a:solidFill>
                  <a:srgbClr val="FF0000"/>
                </a:solidFill>
              </a:rPr>
              <a:t>d’une</a:t>
            </a:r>
            <a:r>
              <a:rPr lang="en-US" sz="2400" b="1" dirty="0">
                <a:solidFill>
                  <a:srgbClr val="FF0000"/>
                </a:solidFill>
              </a:rPr>
              <a:t> </a:t>
            </a:r>
            <a:r>
              <a:rPr lang="en-US" sz="2400" b="1" dirty="0" err="1">
                <a:solidFill>
                  <a:srgbClr val="FF0000"/>
                </a:solidFill>
              </a:rPr>
              <a:t>Charte</a:t>
            </a:r>
            <a:r>
              <a:rPr lang="en-US" sz="2400" b="1" dirty="0">
                <a:solidFill>
                  <a:srgbClr val="FF0000"/>
                </a:solidFill>
              </a:rPr>
              <a:t> </a:t>
            </a:r>
            <a:r>
              <a:rPr lang="en-US" sz="2400" b="1" dirty="0" err="1">
                <a:solidFill>
                  <a:srgbClr val="FF0000"/>
                </a:solidFill>
              </a:rPr>
              <a:t>constitutionnelle</a:t>
            </a:r>
            <a:r>
              <a:rPr lang="en-US" sz="2400" b="1" dirty="0">
                <a:solidFill>
                  <a:srgbClr val="FF0000"/>
                </a:solidFill>
              </a:rPr>
              <a:t> de </a:t>
            </a:r>
            <a:r>
              <a:rPr lang="en-US" sz="2400" b="1" dirty="0" err="1">
                <a:solidFill>
                  <a:srgbClr val="FF0000"/>
                </a:solidFill>
              </a:rPr>
              <a:t>l’Eglise</a:t>
            </a:r>
            <a:r>
              <a:rPr lang="en-US" sz="2400" b="1" dirty="0">
                <a:solidFill>
                  <a:srgbClr val="FF0000"/>
                </a:solidFill>
              </a:rPr>
              <a:t> : </a:t>
            </a:r>
          </a:p>
          <a:p>
            <a:pPr marL="0" indent="0">
              <a:buNone/>
            </a:pPr>
            <a:r>
              <a:rPr lang="en-US" sz="2400" dirty="0"/>
              <a:t>	</a:t>
            </a:r>
            <a:r>
              <a:rPr lang="en-US" sz="2400" dirty="0" err="1"/>
              <a:t>Croyances</a:t>
            </a:r>
            <a:r>
              <a:rPr lang="en-US" sz="2400" dirty="0"/>
              <a:t> </a:t>
            </a:r>
            <a:r>
              <a:rPr lang="en-US" sz="2400" dirty="0" err="1"/>
              <a:t>fondamentales</a:t>
            </a:r>
            <a:endParaRPr lang="en-US" sz="2400" dirty="0"/>
          </a:p>
          <a:p>
            <a:pPr marL="0" indent="0">
              <a:buNone/>
            </a:pPr>
            <a:r>
              <a:rPr lang="en-US" sz="2400" dirty="0"/>
              <a:t>	</a:t>
            </a:r>
            <a:r>
              <a:rPr lang="en-US" sz="2400" dirty="0" err="1"/>
              <a:t>Principes</a:t>
            </a:r>
            <a:r>
              <a:rPr lang="en-US" sz="2400" dirty="0"/>
              <a:t> </a:t>
            </a:r>
            <a:r>
              <a:rPr lang="en-US" sz="2400" dirty="0" err="1"/>
              <a:t>liturgiques</a:t>
            </a:r>
            <a:endParaRPr lang="en-US" sz="2400" dirty="0"/>
          </a:p>
          <a:p>
            <a:pPr marL="0" indent="0">
              <a:buNone/>
            </a:pPr>
            <a:r>
              <a:rPr lang="en-US" sz="2400" dirty="0"/>
              <a:t>	</a:t>
            </a:r>
            <a:r>
              <a:rPr lang="en-US" sz="2400" dirty="0" err="1"/>
              <a:t>Utilisation</a:t>
            </a:r>
            <a:r>
              <a:rPr lang="en-US" sz="2400" dirty="0"/>
              <a:t> des </a:t>
            </a:r>
            <a:r>
              <a:rPr lang="en-US" sz="2400" dirty="0" err="1"/>
              <a:t>locaux</a:t>
            </a:r>
            <a:endParaRPr lang="en-US" sz="2400" dirty="0"/>
          </a:p>
          <a:p>
            <a:pPr marL="0" indent="0">
              <a:buNone/>
            </a:pPr>
            <a:r>
              <a:rPr lang="en-US" sz="2400" dirty="0"/>
              <a:t>	Provisions </a:t>
            </a:r>
            <a:r>
              <a:rPr lang="en-US" sz="2400" dirty="0" err="1"/>
              <a:t>disciplinaires</a:t>
            </a:r>
            <a:endParaRPr lang="en-US" sz="2400" dirty="0"/>
          </a:p>
          <a:p>
            <a:pPr marL="0" indent="0">
              <a:buNone/>
            </a:pPr>
            <a:r>
              <a:rPr lang="en-US" sz="2400" dirty="0"/>
              <a:t>	Gestion des </a:t>
            </a:r>
            <a:r>
              <a:rPr lang="en-US" sz="2400" dirty="0" err="1"/>
              <a:t>litiges</a:t>
            </a:r>
            <a:r>
              <a:rPr lang="en-US" sz="2400" dirty="0"/>
              <a:t> </a:t>
            </a:r>
            <a:r>
              <a:rPr lang="en-US" sz="2400" dirty="0" err="1"/>
              <a:t>engageant</a:t>
            </a:r>
            <a:r>
              <a:rPr lang="en-US" sz="2400" dirty="0"/>
              <a:t>:</a:t>
            </a:r>
          </a:p>
          <a:p>
            <a:pPr marL="0" indent="0">
              <a:buNone/>
            </a:pPr>
            <a:r>
              <a:rPr lang="en-US" sz="2400" dirty="0"/>
              <a:t>		La congregation et </a:t>
            </a:r>
            <a:r>
              <a:rPr lang="en-US" sz="2400" dirty="0" err="1"/>
              <a:t>l’Etat</a:t>
            </a:r>
            <a:endParaRPr lang="en-US" sz="2400" dirty="0"/>
          </a:p>
          <a:p>
            <a:pPr marL="0" indent="0">
              <a:buNone/>
            </a:pPr>
            <a:r>
              <a:rPr lang="en-US" sz="2400" dirty="0"/>
              <a:t>		La congregation et </a:t>
            </a:r>
            <a:r>
              <a:rPr lang="en-US" sz="2400" dirty="0" err="1"/>
              <a:t>ses</a:t>
            </a:r>
            <a:r>
              <a:rPr lang="en-US" sz="2400" dirty="0"/>
              <a:t> members</a:t>
            </a:r>
          </a:p>
          <a:p>
            <a:pPr marL="0" indent="0">
              <a:buNone/>
            </a:pPr>
            <a:r>
              <a:rPr lang="en-US" sz="2400" dirty="0"/>
              <a:t>		la congregation et </a:t>
            </a:r>
            <a:r>
              <a:rPr lang="en-US" sz="2400" dirty="0" err="1"/>
              <a:t>ses</a:t>
            </a:r>
            <a:r>
              <a:rPr lang="en-US" sz="2400" dirty="0"/>
              <a:t> </a:t>
            </a:r>
            <a:r>
              <a:rPr lang="en-US" sz="2400" dirty="0" err="1"/>
              <a:t>sympathisants</a:t>
            </a:r>
            <a:endParaRPr lang="en-US" sz="2400" dirty="0"/>
          </a:p>
          <a:p>
            <a:pPr marL="0" indent="0">
              <a:buNone/>
            </a:pPr>
            <a:r>
              <a:rPr lang="en-US" sz="2400" dirty="0"/>
              <a:t>		La congregation et la </a:t>
            </a:r>
            <a:r>
              <a:rPr lang="en-US" sz="2400" dirty="0" err="1"/>
              <a:t>communaute</a:t>
            </a:r>
            <a:r>
              <a:rPr lang="en-US" sz="2400" dirty="0"/>
              <a:t> </a:t>
            </a:r>
            <a:r>
              <a:rPr lang="en-US" sz="2400" dirty="0" err="1"/>
              <a:t>avoisinante</a:t>
            </a:r>
            <a:endParaRPr lang="en-US" sz="24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02224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4A07-726D-42DD-AC0A-82A04EE22479}"/>
              </a:ext>
            </a:extLst>
          </p:cNvPr>
          <p:cNvSpPr>
            <a:spLocks noGrp="1"/>
          </p:cNvSpPr>
          <p:nvPr>
            <p:ph type="title"/>
          </p:nvPr>
        </p:nvSpPr>
        <p:spPr>
          <a:xfrm>
            <a:off x="1066799" y="642594"/>
            <a:ext cx="10058401" cy="555270"/>
          </a:xfrm>
        </p:spPr>
        <p:txBody>
          <a:bodyPr>
            <a:normAutofit fontScale="90000"/>
          </a:bodyPr>
          <a:lstStyle/>
          <a:p>
            <a:r>
              <a:rPr lang="en-US" dirty="0" err="1"/>
              <a:t>Quelques</a:t>
            </a:r>
            <a:r>
              <a:rPr lang="en-US" dirty="0"/>
              <a:t> </a:t>
            </a:r>
            <a:r>
              <a:rPr lang="en-US" dirty="0" err="1"/>
              <a:t>mesures</a:t>
            </a:r>
            <a:r>
              <a:rPr lang="en-US" dirty="0"/>
              <a:t> de </a:t>
            </a:r>
            <a:r>
              <a:rPr lang="en-US" dirty="0" err="1"/>
              <a:t>garde-fou</a:t>
            </a:r>
            <a:endParaRPr lang="en-US" dirty="0"/>
          </a:p>
        </p:txBody>
      </p:sp>
      <p:pic>
        <p:nvPicPr>
          <p:cNvPr id="4098" name="Picture 2" descr="What Is a “Closing Protection Letter” (CPL) and How Does It ...">
            <a:extLst>
              <a:ext uri="{FF2B5EF4-FFF2-40B4-BE49-F238E27FC236}">
                <a16:creationId xmlns:a16="http://schemas.microsoft.com/office/drawing/2014/main" id="{036CE287-EC8F-4219-B5D7-AF575DA050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1856" y="2467535"/>
            <a:ext cx="3019646" cy="30062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9B91E4-E70A-4F3E-AB02-821CD2B8E38F}"/>
              </a:ext>
            </a:extLst>
          </p:cNvPr>
          <p:cNvSpPr>
            <a:spLocks noGrp="1"/>
          </p:cNvSpPr>
          <p:nvPr>
            <p:ph idx="1"/>
          </p:nvPr>
        </p:nvSpPr>
        <p:spPr>
          <a:xfrm>
            <a:off x="3263705" y="1384240"/>
            <a:ext cx="7861496" cy="4650800"/>
          </a:xfrm>
        </p:spPr>
        <p:txBody>
          <a:bodyPr>
            <a:normAutofit/>
          </a:bodyPr>
          <a:lstStyle/>
          <a:p>
            <a:pPr marL="0" indent="0">
              <a:buNone/>
            </a:pPr>
            <a:r>
              <a:rPr lang="en-US" sz="2800" dirty="0" err="1">
                <a:solidFill>
                  <a:srgbClr val="FF0000"/>
                </a:solidFill>
              </a:rPr>
              <a:t>Etablissement</a:t>
            </a:r>
            <a:r>
              <a:rPr lang="en-US" sz="2800" dirty="0">
                <a:solidFill>
                  <a:srgbClr val="FF0000"/>
                </a:solidFill>
              </a:rPr>
              <a:t> des conditions de filiation a </a:t>
            </a:r>
            <a:r>
              <a:rPr lang="en-US" sz="2800" dirty="0" err="1">
                <a:solidFill>
                  <a:srgbClr val="FF0000"/>
                </a:solidFill>
              </a:rPr>
              <a:t>l’Eglise</a:t>
            </a:r>
            <a:r>
              <a:rPr lang="en-US" sz="2800" dirty="0">
                <a:solidFill>
                  <a:srgbClr val="FF0000"/>
                </a:solidFill>
              </a:rPr>
              <a:t>: </a:t>
            </a:r>
          </a:p>
          <a:p>
            <a:pPr marL="0" indent="0">
              <a:buNone/>
            </a:pPr>
            <a:r>
              <a:rPr lang="en-US" sz="2800" dirty="0"/>
              <a:t>-Difference entre </a:t>
            </a:r>
            <a:r>
              <a:rPr lang="en-US" sz="2800" dirty="0" err="1"/>
              <a:t>sympathisants</a:t>
            </a:r>
            <a:r>
              <a:rPr lang="en-US" sz="2800" dirty="0"/>
              <a:t> et members</a:t>
            </a:r>
          </a:p>
          <a:p>
            <a:pPr marL="0" indent="0">
              <a:buNone/>
            </a:pPr>
            <a:r>
              <a:rPr lang="en-US" sz="2800" dirty="0"/>
              <a:t>-Services relevant du droit des members</a:t>
            </a:r>
          </a:p>
          <a:p>
            <a:pPr marL="0" indent="0">
              <a:buNone/>
            </a:pPr>
            <a:r>
              <a:rPr lang="en-US" sz="2800" dirty="0"/>
              <a:t>-Services reserves </a:t>
            </a:r>
            <a:r>
              <a:rPr lang="en-US" sz="2800" dirty="0" err="1"/>
              <a:t>exclusivement</a:t>
            </a:r>
            <a:r>
              <a:rPr lang="en-US" sz="2800" dirty="0"/>
              <a:t> aux </a:t>
            </a:r>
            <a:r>
              <a:rPr lang="en-US" sz="2800" dirty="0" err="1"/>
              <a:t>membres</a:t>
            </a:r>
            <a:r>
              <a:rPr lang="en-US" sz="2800" dirty="0"/>
              <a:t>  </a:t>
            </a:r>
          </a:p>
          <a:p>
            <a:pPr marL="0" indent="0">
              <a:buNone/>
            </a:pPr>
            <a:r>
              <a:rPr lang="en-US" sz="2800" dirty="0"/>
              <a:t>-Services de </a:t>
            </a:r>
            <a:r>
              <a:rPr lang="en-US" sz="2800" dirty="0" err="1"/>
              <a:t>bapteme</a:t>
            </a:r>
            <a:r>
              <a:rPr lang="en-US" sz="2800" dirty="0"/>
              <a:t> et de Sainte </a:t>
            </a:r>
            <a:r>
              <a:rPr lang="en-US" sz="2800" dirty="0" err="1"/>
              <a:t>cene</a:t>
            </a:r>
            <a:r>
              <a:rPr lang="en-US" sz="2800" dirty="0"/>
              <a:t> </a:t>
            </a:r>
          </a:p>
          <a:p>
            <a:pPr marL="0" indent="0">
              <a:buNone/>
            </a:pPr>
            <a:r>
              <a:rPr lang="en-US" sz="2800" dirty="0"/>
              <a:t>-Les implications de la filiation</a:t>
            </a:r>
          </a:p>
          <a:p>
            <a:pPr marL="0" indent="0">
              <a:buNone/>
            </a:pPr>
            <a:r>
              <a:rPr lang="en-US" sz="2800" dirty="0"/>
              <a:t>-Les </a:t>
            </a:r>
            <a:r>
              <a:rPr lang="en-US" sz="2800" dirty="0" err="1"/>
              <a:t>etapes</a:t>
            </a:r>
            <a:r>
              <a:rPr lang="en-US" sz="2800" dirty="0"/>
              <a:t> </a:t>
            </a:r>
            <a:r>
              <a:rPr lang="en-US" sz="2800" dirty="0" err="1"/>
              <a:t>conduisant</a:t>
            </a:r>
            <a:r>
              <a:rPr lang="en-US" sz="2800" dirty="0"/>
              <a:t> a la filiation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6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4A07-726D-42DD-AC0A-82A04EE22479}"/>
              </a:ext>
            </a:extLst>
          </p:cNvPr>
          <p:cNvSpPr>
            <a:spLocks noGrp="1"/>
          </p:cNvSpPr>
          <p:nvPr>
            <p:ph type="title"/>
          </p:nvPr>
        </p:nvSpPr>
        <p:spPr>
          <a:xfrm>
            <a:off x="6579451" y="727627"/>
            <a:ext cx="4883714" cy="1030835"/>
          </a:xfrm>
        </p:spPr>
        <p:txBody>
          <a:bodyPr>
            <a:normAutofit fontScale="90000"/>
          </a:bodyPr>
          <a:lstStyle/>
          <a:p>
            <a:r>
              <a:rPr lang="en-US" dirty="0" err="1"/>
              <a:t>Quelques</a:t>
            </a:r>
            <a:r>
              <a:rPr lang="en-US" dirty="0"/>
              <a:t> </a:t>
            </a:r>
            <a:r>
              <a:rPr lang="en-US" dirty="0" err="1"/>
              <a:t>mesures</a:t>
            </a:r>
            <a:r>
              <a:rPr lang="en-US" dirty="0"/>
              <a:t> de </a:t>
            </a:r>
            <a:r>
              <a:rPr lang="en-US" dirty="0" err="1"/>
              <a:t>garde-fou</a:t>
            </a:r>
            <a:endParaRPr lang="en-US" dirty="0"/>
          </a:p>
        </p:txBody>
      </p:sp>
      <p:pic>
        <p:nvPicPr>
          <p:cNvPr id="6146" name="Picture 2" descr="What Is a “Closing Protection Letter” (CPL) and How Does It ...">
            <a:extLst>
              <a:ext uri="{FF2B5EF4-FFF2-40B4-BE49-F238E27FC236}">
                <a16:creationId xmlns:a16="http://schemas.microsoft.com/office/drawing/2014/main" id="{99822806-E9DE-49F7-9D16-4234E9ADEB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28" y="577904"/>
            <a:ext cx="5080166" cy="50575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9B91E4-E70A-4F3E-AB02-821CD2B8E38F}"/>
              </a:ext>
            </a:extLst>
          </p:cNvPr>
          <p:cNvSpPr>
            <a:spLocks noGrp="1"/>
          </p:cNvSpPr>
          <p:nvPr>
            <p:ph idx="1"/>
          </p:nvPr>
        </p:nvSpPr>
        <p:spPr>
          <a:xfrm>
            <a:off x="6096001" y="2011680"/>
            <a:ext cx="5441004" cy="4023359"/>
          </a:xfrm>
        </p:spPr>
        <p:txBody>
          <a:bodyPr>
            <a:normAutofit/>
          </a:bodyPr>
          <a:lstStyle/>
          <a:p>
            <a:pPr marL="0" indent="0">
              <a:buNone/>
            </a:pPr>
            <a:endParaRPr lang="en-US" dirty="0"/>
          </a:p>
          <a:p>
            <a:pPr marL="0" indent="0">
              <a:buNone/>
            </a:pPr>
            <a:r>
              <a:rPr lang="en-US" sz="2800" dirty="0" err="1"/>
              <a:t>Principes</a:t>
            </a:r>
            <a:r>
              <a:rPr lang="en-US" sz="2800" dirty="0"/>
              <a:t> pour </a:t>
            </a:r>
            <a:r>
              <a:rPr lang="en-US" sz="2800" dirty="0" err="1"/>
              <a:t>l’emploi</a:t>
            </a:r>
            <a:r>
              <a:rPr lang="en-US" sz="2800" dirty="0"/>
              <a:t> a </a:t>
            </a:r>
            <a:r>
              <a:rPr lang="en-US" sz="2800" dirty="0" err="1"/>
              <a:t>l’eglise</a:t>
            </a:r>
            <a:endParaRPr lang="en-US" sz="2800" dirty="0"/>
          </a:p>
          <a:p>
            <a:pPr marL="0" indent="0">
              <a:buNone/>
            </a:pPr>
            <a:endParaRPr lang="en-US" sz="2800" dirty="0"/>
          </a:p>
          <a:p>
            <a:pPr marL="0" indent="0">
              <a:buNone/>
            </a:pPr>
            <a:r>
              <a:rPr lang="en-US" sz="2800" dirty="0" err="1"/>
              <a:t>Principes</a:t>
            </a:r>
            <a:r>
              <a:rPr lang="en-US" sz="2800" dirty="0"/>
              <a:t> de recruitment et de transfer/</a:t>
            </a:r>
            <a:r>
              <a:rPr lang="en-US" sz="2800" dirty="0" err="1"/>
              <a:t>passation</a:t>
            </a:r>
            <a:r>
              <a:rPr lang="en-US" sz="2800" dirty="0"/>
              <a:t> de leadership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78643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4A07-726D-42DD-AC0A-82A04EE22479}"/>
              </a:ext>
            </a:extLst>
          </p:cNvPr>
          <p:cNvSpPr>
            <a:spLocks noGrp="1"/>
          </p:cNvSpPr>
          <p:nvPr>
            <p:ph type="title"/>
          </p:nvPr>
        </p:nvSpPr>
        <p:spPr>
          <a:xfrm>
            <a:off x="1066800" y="642594"/>
            <a:ext cx="10058400" cy="440618"/>
          </a:xfrm>
        </p:spPr>
        <p:txBody>
          <a:bodyPr>
            <a:normAutofit fontScale="90000"/>
          </a:bodyPr>
          <a:lstStyle/>
          <a:p>
            <a:r>
              <a:rPr lang="en-US" dirty="0"/>
              <a:t>A few safeguards</a:t>
            </a:r>
          </a:p>
        </p:txBody>
      </p:sp>
      <p:pic>
        <p:nvPicPr>
          <p:cNvPr id="5124" name="Picture 4" descr="What Is a “Closing Protection Letter” (CPL) and How Does It ...">
            <a:extLst>
              <a:ext uri="{FF2B5EF4-FFF2-40B4-BE49-F238E27FC236}">
                <a16:creationId xmlns:a16="http://schemas.microsoft.com/office/drawing/2014/main" id="{093E2B34-EB8D-4783-9336-FA3B9AE6D8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8019" y="2417243"/>
            <a:ext cx="3019646" cy="30062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9B91E4-E70A-4F3E-AB02-821CD2B8E38F}"/>
              </a:ext>
            </a:extLst>
          </p:cNvPr>
          <p:cNvSpPr>
            <a:spLocks noGrp="1"/>
          </p:cNvSpPr>
          <p:nvPr>
            <p:ph idx="1"/>
          </p:nvPr>
        </p:nvSpPr>
        <p:spPr>
          <a:xfrm>
            <a:off x="3577666" y="1083212"/>
            <a:ext cx="8056316" cy="5399884"/>
          </a:xfrm>
        </p:spPr>
        <p:txBody>
          <a:bodyPr>
            <a:normAutofit/>
          </a:bodyPr>
          <a:lstStyle/>
          <a:p>
            <a:pPr marL="0" indent="0">
              <a:buNone/>
            </a:pPr>
            <a:r>
              <a:rPr lang="en-US" sz="2400" dirty="0"/>
              <a:t>Core Beliefs
Liturgical Principles
Use of the church locals
Disciplinary provisions
Management of disputes involving:
	The Congregation and the State
	The Congregation and its Members
	The Congregation and its Supporters
	The Congregation and the Surrounding Community</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30845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4A07-726D-42DD-AC0A-82A04EE22479}"/>
              </a:ext>
            </a:extLst>
          </p:cNvPr>
          <p:cNvSpPr>
            <a:spLocks noGrp="1"/>
          </p:cNvSpPr>
          <p:nvPr>
            <p:ph type="title"/>
          </p:nvPr>
        </p:nvSpPr>
        <p:spPr>
          <a:xfrm>
            <a:off x="1066799" y="642594"/>
            <a:ext cx="10058401" cy="555270"/>
          </a:xfrm>
        </p:spPr>
        <p:txBody>
          <a:bodyPr>
            <a:normAutofit fontScale="90000"/>
          </a:bodyPr>
          <a:lstStyle/>
          <a:p>
            <a:r>
              <a:rPr lang="en-US" dirty="0"/>
              <a:t>A few safeguards</a:t>
            </a:r>
          </a:p>
        </p:txBody>
      </p:sp>
      <p:pic>
        <p:nvPicPr>
          <p:cNvPr id="4098" name="Picture 2" descr="What Is a “Closing Protection Letter” (CPL) and How Does It ...">
            <a:extLst>
              <a:ext uri="{FF2B5EF4-FFF2-40B4-BE49-F238E27FC236}">
                <a16:creationId xmlns:a16="http://schemas.microsoft.com/office/drawing/2014/main" id="{036CE287-EC8F-4219-B5D7-AF575DA050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1856" y="2467535"/>
            <a:ext cx="3019646" cy="30062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9B91E4-E70A-4F3E-AB02-821CD2B8E38F}"/>
              </a:ext>
            </a:extLst>
          </p:cNvPr>
          <p:cNvSpPr>
            <a:spLocks noGrp="1"/>
          </p:cNvSpPr>
          <p:nvPr>
            <p:ph idx="1"/>
          </p:nvPr>
        </p:nvSpPr>
        <p:spPr>
          <a:xfrm>
            <a:off x="3263705" y="1384240"/>
            <a:ext cx="7861496" cy="4650800"/>
          </a:xfrm>
        </p:spPr>
        <p:txBody>
          <a:bodyPr>
            <a:normAutofit/>
          </a:bodyPr>
          <a:lstStyle/>
          <a:p>
            <a:pPr marL="0" indent="0">
              <a:buNone/>
            </a:pPr>
            <a:r>
              <a:rPr lang="en-US" sz="2800" dirty="0">
                <a:solidFill>
                  <a:srgbClr val="FF0000"/>
                </a:solidFill>
              </a:rPr>
              <a:t>Establishment of the conditions of filiation to the Church:</a:t>
            </a:r>
          </a:p>
          <a:p>
            <a:pPr marL="0" indent="0">
              <a:buNone/>
            </a:pPr>
            <a:r>
              <a:rPr lang="en-US" sz="2800" dirty="0"/>
              <a:t>-Difference between sympathizers and members
-Services reserved exclusively for members  
-Baptism and Sacrament Services 
-The implications of filiation
-The steps leading to filiation</a:t>
            </a:r>
            <a:endParaRPr lang="en-US" dirty="0"/>
          </a:p>
          <a:p>
            <a:pPr marL="0" indent="0">
              <a:buNone/>
            </a:pPr>
            <a:endParaRPr lang="en-US" dirty="0"/>
          </a:p>
        </p:txBody>
      </p:sp>
    </p:spTree>
    <p:extLst>
      <p:ext uri="{BB962C8B-B14F-4D97-AF65-F5344CB8AC3E}">
        <p14:creationId xmlns:p14="http://schemas.microsoft.com/office/powerpoint/2010/main" val="225265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8E7D-8B98-570A-119F-E3AB391763EA}"/>
              </a:ext>
            </a:extLst>
          </p:cNvPr>
          <p:cNvSpPr>
            <a:spLocks noGrp="1"/>
          </p:cNvSpPr>
          <p:nvPr>
            <p:ph type="title"/>
          </p:nvPr>
        </p:nvSpPr>
        <p:spPr>
          <a:xfrm>
            <a:off x="621792" y="1161288"/>
            <a:ext cx="3602736" cy="4526280"/>
          </a:xfrm>
        </p:spPr>
        <p:txBody>
          <a:bodyPr>
            <a:normAutofit/>
          </a:bodyPr>
          <a:lstStyle/>
          <a:p>
            <a:r>
              <a:rPr lang="en-US" dirty="0"/>
              <a:t>Hold on to Christian values</a:t>
            </a:r>
          </a:p>
        </p:txBody>
      </p:sp>
      <p:sp>
        <p:nvSpPr>
          <p:cNvPr id="3" name="Content Placeholder 2">
            <a:extLst>
              <a:ext uri="{FF2B5EF4-FFF2-40B4-BE49-F238E27FC236}">
                <a16:creationId xmlns:a16="http://schemas.microsoft.com/office/drawing/2014/main" id="{E1900B61-D8B9-C727-29AA-7AB869B6B8B0}"/>
              </a:ext>
            </a:extLst>
          </p:cNvPr>
          <p:cNvSpPr>
            <a:spLocks noGrp="1"/>
          </p:cNvSpPr>
          <p:nvPr>
            <p:ph idx="1"/>
          </p:nvPr>
        </p:nvSpPr>
        <p:spPr>
          <a:xfrm>
            <a:off x="4718304" y="365760"/>
            <a:ext cx="7168895" cy="6274191"/>
          </a:xfrm>
        </p:spPr>
        <p:txBody>
          <a:bodyPr anchor="ctr">
            <a:noAutofit/>
          </a:bodyPr>
          <a:lstStyle/>
          <a:p>
            <a:r>
              <a:rPr lang="en-US" dirty="0">
                <a:solidFill>
                  <a:schemeClr val="accent1"/>
                </a:solidFill>
              </a:rPr>
              <a:t>Guard lessons from the non-written revelation</a:t>
            </a:r>
          </a:p>
          <a:p>
            <a:pPr marL="0" indent="0">
              <a:buNone/>
            </a:pPr>
            <a:r>
              <a:rPr lang="en-US" dirty="0"/>
              <a:t>	The natural world </a:t>
            </a:r>
          </a:p>
          <a:p>
            <a:pPr marL="0" indent="0">
              <a:buNone/>
            </a:pPr>
            <a:r>
              <a:rPr lang="en-US" dirty="0"/>
              <a:t>	The human conscience</a:t>
            </a:r>
          </a:p>
          <a:p>
            <a:endParaRPr lang="en-US" dirty="0"/>
          </a:p>
          <a:p>
            <a:r>
              <a:rPr lang="en-US" dirty="0">
                <a:solidFill>
                  <a:schemeClr val="accent1"/>
                </a:solidFill>
              </a:rPr>
              <a:t>Guard lesson from the written Revelation</a:t>
            </a:r>
          </a:p>
          <a:p>
            <a:pPr marL="0" indent="0">
              <a:buNone/>
            </a:pPr>
            <a:r>
              <a:rPr lang="en-US" dirty="0"/>
              <a:t>	The Law of Moses proscribes (Lev 18.22; 20.13; 22: 5)</a:t>
            </a:r>
          </a:p>
          <a:p>
            <a:pPr marL="0" indent="0">
              <a:buNone/>
            </a:pPr>
            <a:r>
              <a:rPr lang="en-US" dirty="0"/>
              <a:t>	Christ reminds his audience of heterosexuality as God’s design (Mt 19)</a:t>
            </a:r>
          </a:p>
          <a:p>
            <a:pPr marL="0" indent="0">
              <a:buNone/>
            </a:pPr>
            <a:r>
              <a:rPr lang="en-US" dirty="0"/>
              <a:t>	Paul indication of God’s judgment (Ro 1.26-27; 1 Co 6.9-11)</a:t>
            </a:r>
          </a:p>
          <a:p>
            <a:endParaRPr lang="en-US" dirty="0"/>
          </a:p>
        </p:txBody>
      </p:sp>
    </p:spTree>
    <p:extLst>
      <p:ext uri="{BB962C8B-B14F-4D97-AF65-F5344CB8AC3E}">
        <p14:creationId xmlns:p14="http://schemas.microsoft.com/office/powerpoint/2010/main" val="335870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text on a white background&#10;&#10;Description automatically generated">
            <a:extLst>
              <a:ext uri="{FF2B5EF4-FFF2-40B4-BE49-F238E27FC236}">
                <a16:creationId xmlns:a16="http://schemas.microsoft.com/office/drawing/2014/main" id="{11421A63-3D92-F37F-4E72-CF33C3D0295F}"/>
              </a:ext>
            </a:extLst>
          </p:cNvPr>
          <p:cNvPicPr>
            <a:picLocks noChangeAspect="1"/>
          </p:cNvPicPr>
          <p:nvPr/>
        </p:nvPicPr>
        <p:blipFill rotWithShape="1">
          <a:blip r:embed="rId2"/>
          <a:srcRect t="2228" r="2" b="6386"/>
          <a:stretch/>
        </p:blipFill>
        <p:spPr>
          <a:xfrm>
            <a:off x="583656" y="499236"/>
            <a:ext cx="11024687" cy="5688918"/>
          </a:xfrm>
          <a:prstGeom prst="rect">
            <a:avLst/>
          </a:prstGeom>
        </p:spPr>
      </p:pic>
    </p:spTree>
    <p:extLst>
      <p:ext uri="{BB962C8B-B14F-4D97-AF65-F5344CB8AC3E}">
        <p14:creationId xmlns:p14="http://schemas.microsoft.com/office/powerpoint/2010/main" val="183808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E1379-E9C5-65F9-496A-5F2BA970D0A8}"/>
              </a:ext>
            </a:extLst>
          </p:cNvPr>
          <p:cNvPicPr>
            <a:picLocks noChangeAspect="1"/>
          </p:cNvPicPr>
          <p:nvPr/>
        </p:nvPicPr>
        <p:blipFill rotWithShape="1">
          <a:blip r:embed="rId2"/>
          <a:srcRect r="1" b="9073"/>
          <a:stretch/>
        </p:blipFill>
        <p:spPr>
          <a:xfrm>
            <a:off x="583656" y="499236"/>
            <a:ext cx="11024687" cy="5688918"/>
          </a:xfrm>
          <a:prstGeom prst="rect">
            <a:avLst/>
          </a:prstGeom>
        </p:spPr>
      </p:pic>
    </p:spTree>
    <p:extLst>
      <p:ext uri="{BB962C8B-B14F-4D97-AF65-F5344CB8AC3E}">
        <p14:creationId xmlns:p14="http://schemas.microsoft.com/office/powerpoint/2010/main" val="5269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6E1A-5EC6-551B-9E22-3363062C07DA}"/>
              </a:ext>
            </a:extLst>
          </p:cNvPr>
          <p:cNvSpPr>
            <a:spLocks noGrp="1"/>
          </p:cNvSpPr>
          <p:nvPr>
            <p:ph type="title"/>
          </p:nvPr>
        </p:nvSpPr>
        <p:spPr>
          <a:xfrm>
            <a:off x="868680" y="1709928"/>
            <a:ext cx="3103427" cy="3520440"/>
          </a:xfrm>
        </p:spPr>
        <p:txBody>
          <a:bodyPr anchor="t">
            <a:normAutofit/>
          </a:bodyPr>
          <a:lstStyle/>
          <a:p>
            <a:r>
              <a:rPr lang="en-US" sz="3200"/>
              <a:t>Argument of this presentation</a:t>
            </a:r>
          </a:p>
        </p:txBody>
      </p:sp>
      <p:sp>
        <p:nvSpPr>
          <p:cNvPr id="3" name="Content Placeholder 2">
            <a:extLst>
              <a:ext uri="{FF2B5EF4-FFF2-40B4-BE49-F238E27FC236}">
                <a16:creationId xmlns:a16="http://schemas.microsoft.com/office/drawing/2014/main" id="{9F3DA261-C581-1F86-018C-A06945BD1864}"/>
              </a:ext>
            </a:extLst>
          </p:cNvPr>
          <p:cNvSpPr>
            <a:spLocks noGrp="1"/>
          </p:cNvSpPr>
          <p:nvPr>
            <p:ph idx="1"/>
          </p:nvPr>
        </p:nvSpPr>
        <p:spPr>
          <a:xfrm>
            <a:off x="4609420" y="1618376"/>
            <a:ext cx="7083746" cy="4643344"/>
          </a:xfrm>
        </p:spPr>
        <p:txBody>
          <a:bodyPr>
            <a:normAutofit lnSpcReduction="10000"/>
          </a:bodyPr>
          <a:lstStyle/>
          <a:p>
            <a:pPr marL="0" indent="0">
              <a:buNone/>
            </a:pPr>
            <a:r>
              <a:rPr lang="en-US" sz="2800" dirty="0">
                <a:latin typeface="Segoe UI Web (West European)"/>
              </a:rPr>
              <a:t>“</a:t>
            </a:r>
            <a:r>
              <a:rPr lang="en-US" sz="2800" dirty="0">
                <a:effectLst/>
                <a:latin typeface="Segoe UI Web (West European)"/>
              </a:rPr>
              <a:t>The LGBTQIA+ ideology to which progressive Christianity conforms is part of an agenda that was not birthed </a:t>
            </a:r>
            <a:r>
              <a:rPr lang="en-US" sz="2800" dirty="0">
                <a:solidFill>
                  <a:srgbClr val="FF0000"/>
                </a:solidFill>
                <a:effectLst/>
                <a:latin typeface="Segoe UI Web (West European)"/>
              </a:rPr>
              <a:t>yesterday</a:t>
            </a:r>
            <a:r>
              <a:rPr lang="en-US" sz="2800" dirty="0">
                <a:effectLst/>
                <a:latin typeface="Segoe UI Web (West European)"/>
              </a:rPr>
              <a:t> nor predicted to disappear </a:t>
            </a:r>
            <a:r>
              <a:rPr lang="en-US" sz="2800" dirty="0">
                <a:solidFill>
                  <a:srgbClr val="FF0000"/>
                </a:solidFill>
                <a:effectLst/>
                <a:latin typeface="Segoe UI Web (West European)"/>
              </a:rPr>
              <a:t>tomorrow. </a:t>
            </a:r>
          </a:p>
          <a:p>
            <a:pPr marL="0" indent="0">
              <a:buNone/>
            </a:pPr>
            <a:r>
              <a:rPr lang="en-US" sz="2800" dirty="0">
                <a:effectLst/>
                <a:latin typeface="Segoe UI Web (West European)"/>
              </a:rPr>
              <a:t>As a result, believers in Christ, both individually and collectively, will have to deal with it </a:t>
            </a:r>
            <a:r>
              <a:rPr lang="en-US" sz="2800" dirty="0">
                <a:solidFill>
                  <a:srgbClr val="FF0000"/>
                </a:solidFill>
                <a:effectLst/>
                <a:latin typeface="Segoe UI Web (West European)"/>
              </a:rPr>
              <a:t>daily</a:t>
            </a:r>
          </a:p>
          <a:p>
            <a:pPr marL="0" indent="0">
              <a:buNone/>
            </a:pPr>
            <a:r>
              <a:rPr lang="en-US" sz="2800" dirty="0">
                <a:effectLst/>
                <a:latin typeface="Segoe UI Web (West European)"/>
              </a:rPr>
              <a:t>by holding on to the moral values prescribed in Scripture and establishing guidelines to maintain the holiness of the Body of Christ while pointing the way to </a:t>
            </a:r>
            <a:r>
              <a:rPr lang="en-US" sz="2800" dirty="0">
                <a:solidFill>
                  <a:srgbClr val="FF0000"/>
                </a:solidFill>
                <a:effectLst/>
                <a:latin typeface="Segoe UI Web (West European)"/>
              </a:rPr>
              <a:t>hope in Christ until he </a:t>
            </a:r>
            <a:r>
              <a:rPr lang="en-US" sz="2800" dirty="0">
                <a:solidFill>
                  <a:srgbClr val="FF0000"/>
                </a:solidFill>
                <a:latin typeface="Segoe UI Web (West European)"/>
              </a:rPr>
              <a:t>re</a:t>
            </a:r>
            <a:r>
              <a:rPr lang="en-US" sz="2800" dirty="0">
                <a:solidFill>
                  <a:srgbClr val="FF0000"/>
                </a:solidFill>
                <a:effectLst/>
                <a:latin typeface="Segoe UI Web (West European)"/>
              </a:rPr>
              <a:t>turns</a:t>
            </a:r>
            <a:r>
              <a:rPr lang="en-US" sz="2800" dirty="0">
                <a:effectLst/>
                <a:latin typeface="Segoe UI Web (West European)"/>
              </a:rPr>
              <a:t>.”</a:t>
            </a:r>
          </a:p>
          <a:p>
            <a:endParaRPr lang="en-US" sz="2800" dirty="0"/>
          </a:p>
        </p:txBody>
      </p:sp>
    </p:spTree>
    <p:extLst>
      <p:ext uri="{BB962C8B-B14F-4D97-AF65-F5344CB8AC3E}">
        <p14:creationId xmlns:p14="http://schemas.microsoft.com/office/powerpoint/2010/main" val="414578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F1C8-254A-404E-27E5-8AFB07A10D31}"/>
              </a:ext>
            </a:extLst>
          </p:cNvPr>
          <p:cNvSpPr>
            <a:spLocks noGrp="1"/>
          </p:cNvSpPr>
          <p:nvPr>
            <p:ph type="title"/>
          </p:nvPr>
        </p:nvSpPr>
        <p:spPr>
          <a:xfrm>
            <a:off x="5359510" y="978619"/>
            <a:ext cx="5991244" cy="1106424"/>
          </a:xfrm>
        </p:spPr>
        <p:txBody>
          <a:bodyPr>
            <a:normAutofit/>
          </a:bodyPr>
          <a:lstStyle/>
          <a:p>
            <a:r>
              <a:rPr lang="en-US" sz="3200"/>
              <a:t>Questions</a:t>
            </a:r>
          </a:p>
        </p:txBody>
      </p:sp>
      <p:pic>
        <p:nvPicPr>
          <p:cNvPr id="7" name="Graphic 6" descr="Help">
            <a:extLst>
              <a:ext uri="{FF2B5EF4-FFF2-40B4-BE49-F238E27FC236}">
                <a16:creationId xmlns:a16="http://schemas.microsoft.com/office/drawing/2014/main" id="{01C30279-A0C8-29EE-2126-C75E9A1DFD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528" y="1361884"/>
            <a:ext cx="4033647" cy="4033647"/>
          </a:xfrm>
          <a:prstGeom prst="rect">
            <a:avLst/>
          </a:prstGeom>
        </p:spPr>
      </p:pic>
      <p:sp>
        <p:nvSpPr>
          <p:cNvPr id="3" name="Content Placeholder 2">
            <a:extLst>
              <a:ext uri="{FF2B5EF4-FFF2-40B4-BE49-F238E27FC236}">
                <a16:creationId xmlns:a16="http://schemas.microsoft.com/office/drawing/2014/main" id="{DAF40231-D438-C36A-2D45-F68EE9CA45AF}"/>
              </a:ext>
            </a:extLst>
          </p:cNvPr>
          <p:cNvSpPr>
            <a:spLocks noGrp="1"/>
          </p:cNvSpPr>
          <p:nvPr>
            <p:ph idx="1"/>
          </p:nvPr>
        </p:nvSpPr>
        <p:spPr>
          <a:xfrm>
            <a:off x="5356861" y="2252870"/>
            <a:ext cx="5993892" cy="3560251"/>
          </a:xfrm>
        </p:spPr>
        <p:txBody>
          <a:bodyPr>
            <a:normAutofit/>
          </a:bodyPr>
          <a:lstStyle/>
          <a:p>
            <a:r>
              <a:rPr lang="en-US" sz="2800" dirty="0"/>
              <a:t>Where does that come from?</a:t>
            </a:r>
          </a:p>
          <a:p>
            <a:endParaRPr lang="en-US" sz="2800" dirty="0"/>
          </a:p>
          <a:p>
            <a:r>
              <a:rPr lang="en-US" sz="2800" dirty="0"/>
              <a:t>Where is it going?</a:t>
            </a:r>
          </a:p>
          <a:p>
            <a:endParaRPr lang="en-US" sz="2800" dirty="0"/>
          </a:p>
          <a:p>
            <a:r>
              <a:rPr lang="en-US" sz="2800" dirty="0"/>
              <a:t>What can Christians do?</a:t>
            </a:r>
          </a:p>
        </p:txBody>
      </p:sp>
    </p:spTree>
    <p:extLst>
      <p:ext uri="{BB962C8B-B14F-4D97-AF65-F5344CB8AC3E}">
        <p14:creationId xmlns:p14="http://schemas.microsoft.com/office/powerpoint/2010/main" val="286559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9714-F6E2-094B-E849-5EA138F9941F}"/>
              </a:ext>
            </a:extLst>
          </p:cNvPr>
          <p:cNvSpPr>
            <a:spLocks noGrp="1"/>
          </p:cNvSpPr>
          <p:nvPr>
            <p:ph type="title"/>
          </p:nvPr>
        </p:nvSpPr>
        <p:spPr/>
        <p:txBody>
          <a:bodyPr>
            <a:normAutofit/>
          </a:bodyPr>
          <a:lstStyle/>
          <a:p>
            <a:r>
              <a:rPr lang="en-US" dirty="0"/>
              <a:t>Critique du </a:t>
            </a:r>
            <a:r>
              <a:rPr lang="en-US" dirty="0" err="1"/>
              <a:t>Christianisme</a:t>
            </a:r>
            <a:r>
              <a:rPr lang="en-US" dirty="0"/>
              <a:t> de </a:t>
            </a:r>
            <a:r>
              <a:rPr lang="en-US" dirty="0" err="1"/>
              <a:t>l’idéologie</a:t>
            </a:r>
            <a:r>
              <a:rPr lang="en-US" dirty="0"/>
              <a:t> LGBTQIA+</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069D209D-18FC-8AF8-84A8-C344B265BECA}"/>
                  </a:ext>
                </a:extLst>
              </p:cNvPr>
              <p:cNvGraphicFramePr>
                <a:graphicFrameLocks noChangeAspect="1"/>
              </p:cNvGraphicFramePr>
              <p:nvPr/>
            </p:nvGraphicFramePr>
            <p:xfrm>
              <a:off x="1116013" y="2478088"/>
              <a:ext cx="10167937" cy="3694112"/>
            </p:xfrm>
            <a:graphic>
              <a:graphicData uri="http://schemas.microsoft.com/office/powerpoint/2016/summaryzoom">
                <psuz:summaryZm>
                  <psuz:summaryZmObj sectionId="{A2E6D143-3156-4D58-8873-22B086661DC0}">
                    <psuz:zmPr id="{74A538B7-EADC-4E00-88B8-A521AE42689D}" transitionDur="1000">
                      <p166:blipFill xmlns:p166="http://schemas.microsoft.com/office/powerpoint/2016/6/main">
                        <a:blip r:embed="rId2"/>
                        <a:stretch>
                          <a:fillRect/>
                        </a:stretch>
                      </p166:blipFill>
                      <p166:spPr xmlns:p166="http://schemas.microsoft.com/office/powerpoint/2016/6/main">
                        <a:xfrm>
                          <a:off x="2073267" y="129294"/>
                          <a:ext cx="2955290" cy="1662350"/>
                        </a:xfrm>
                        <a:prstGeom prst="rect">
                          <a:avLst/>
                        </a:prstGeom>
                        <a:ln w="3175">
                          <a:solidFill>
                            <a:prstClr val="ltGray"/>
                          </a:solidFill>
                        </a:ln>
                      </p166:spPr>
                    </psuz:zmPr>
                  </psuz:summaryZmObj>
                  <psuz:summaryZmObj sectionId="{3F543AAC-585D-4519-BC51-EBD66D43A35E}">
                    <psuz:zmPr id="{2810B490-10A0-4C28-BCE2-E0AC904BFD35}" transitionDur="1000">
                      <p166:blipFill xmlns:p166="http://schemas.microsoft.com/office/powerpoint/2016/6/main">
                        <a:blip r:embed="rId3"/>
                        <a:stretch>
                          <a:fillRect/>
                        </a:stretch>
                      </p166:blipFill>
                      <p166:spPr xmlns:p166="http://schemas.microsoft.com/office/powerpoint/2016/6/main">
                        <a:xfrm>
                          <a:off x="5139380" y="129294"/>
                          <a:ext cx="2955290" cy="1662350"/>
                        </a:xfrm>
                        <a:prstGeom prst="rect">
                          <a:avLst/>
                        </a:prstGeom>
                        <a:ln w="3175">
                          <a:solidFill>
                            <a:prstClr val="ltGray"/>
                          </a:solidFill>
                        </a:ln>
                      </p166:spPr>
                    </psuz:zmPr>
                  </psuz:summaryZmObj>
                  <psuz:summaryZmObj sectionId="{CCB16EC0-FBDB-41B5-9165-3AB73D10B2B9}">
                    <psuz:zmPr id="{B3E722F1-D001-4B9C-B1F5-9D3198051531}" transitionDur="1000">
                      <p166:blipFill xmlns:p166="http://schemas.microsoft.com/office/powerpoint/2016/6/main">
                        <a:blip r:embed="rId4"/>
                        <a:stretch>
                          <a:fillRect/>
                        </a:stretch>
                      </p166:blipFill>
                      <p166:spPr xmlns:p166="http://schemas.microsoft.com/office/powerpoint/2016/6/main">
                        <a:xfrm>
                          <a:off x="2073267" y="1902467"/>
                          <a:ext cx="2955290" cy="1662350"/>
                        </a:xfrm>
                        <a:prstGeom prst="rect">
                          <a:avLst/>
                        </a:prstGeom>
                        <a:ln w="3175">
                          <a:solidFill>
                            <a:prstClr val="ltGray"/>
                          </a:solidFill>
                        </a:ln>
                      </p166:spPr>
                    </psuz:zmPr>
                  </psuz:summaryZmObj>
                  <psuz:summaryZmObj sectionId="{B3020BE1-A30B-4409-A24E-8E3F43006623}">
                    <psuz:zmPr id="{3CB2EC0A-9AC3-45AB-9650-9C1F22733E62}" transitionDur="1000">
                      <p166:blipFill xmlns:p166="http://schemas.microsoft.com/office/powerpoint/2016/6/main">
                        <a:blip r:embed="rId5"/>
                        <a:stretch>
                          <a:fillRect/>
                        </a:stretch>
                      </p166:blipFill>
                      <p166:spPr xmlns:p166="http://schemas.microsoft.com/office/powerpoint/2016/6/main">
                        <a:xfrm>
                          <a:off x="5139380" y="1902467"/>
                          <a:ext cx="2955290" cy="1662350"/>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069D209D-18FC-8AF8-84A8-C344B265BECA}"/>
                  </a:ext>
                </a:extLst>
              </p:cNvPr>
              <p:cNvGrpSpPr>
                <a:grpSpLocks noGrp="1" noUngrp="1" noRot="1" noChangeAspect="1" noMove="1" noResize="1"/>
              </p:cNvGrpSpPr>
              <p:nvPr/>
            </p:nvGrpSpPr>
            <p:grpSpPr>
              <a:xfrm>
                <a:off x="1116013" y="2478088"/>
                <a:ext cx="10167937" cy="3694112"/>
                <a:chOff x="1116013" y="2478088"/>
                <a:chExt cx="10167937" cy="3694112"/>
              </a:xfrm>
            </p:grpSpPr>
            <p:pic>
              <p:nvPicPr>
                <p:cNvPr id="3" name="Picture 3">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3189280" y="2607382"/>
                  <a:ext cx="2955290" cy="1662350"/>
                </a:xfrm>
                <a:prstGeom prst="rect">
                  <a:avLst/>
                </a:prstGeom>
                <a:ln w="3175">
                  <a:solidFill>
                    <a:prstClr val="ltGray"/>
                  </a:solidFill>
                </a:ln>
              </p:spPr>
            </p:pic>
            <p:pic>
              <p:nvPicPr>
                <p:cNvPr id="4" name="Picture 4">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255393" y="2607382"/>
                  <a:ext cx="2955290" cy="1662350"/>
                </a:xfrm>
                <a:prstGeom prst="rect">
                  <a:avLst/>
                </a:prstGeom>
                <a:ln w="3175">
                  <a:solidFill>
                    <a:prstClr val="ltGray"/>
                  </a:solidFill>
                </a:ln>
              </p:spPr>
            </p:pic>
            <p:pic>
              <p:nvPicPr>
                <p:cNvPr id="6" name="Picture 6">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189280" y="4380555"/>
                  <a:ext cx="2955290" cy="1662350"/>
                </a:xfrm>
                <a:prstGeom prst="rect">
                  <a:avLst/>
                </a:prstGeom>
                <a:ln w="3175">
                  <a:solidFill>
                    <a:prstClr val="ltGray"/>
                  </a:solidFill>
                </a:ln>
              </p:spPr>
            </p:pic>
            <p:pic>
              <p:nvPicPr>
                <p:cNvPr id="7" name="Picture 7">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255393" y="4380555"/>
                  <a:ext cx="2955290" cy="1662350"/>
                </a:xfrm>
                <a:prstGeom prst="rect">
                  <a:avLst/>
                </a:prstGeom>
                <a:ln w="3175">
                  <a:solidFill>
                    <a:prstClr val="ltGray"/>
                  </a:solidFill>
                </a:ln>
              </p:spPr>
            </p:pic>
          </p:grpSp>
        </mc:Fallback>
      </mc:AlternateContent>
    </p:spTree>
    <p:extLst>
      <p:ext uri="{BB962C8B-B14F-4D97-AF65-F5344CB8AC3E}">
        <p14:creationId xmlns:p14="http://schemas.microsoft.com/office/powerpoint/2010/main" val="161739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F08435A-BA0E-5559-60CD-BABDEE244FC3}"/>
              </a:ext>
            </a:extLst>
          </p:cNvPr>
          <p:cNvPicPr>
            <a:picLocks noChangeAspect="1"/>
          </p:cNvPicPr>
          <p:nvPr/>
        </p:nvPicPr>
        <p:blipFill rotWithShape="1">
          <a:blip r:embed="rId2"/>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8769FCAC-C920-E4E7-385B-80426D6FDA2A}"/>
              </a:ext>
            </a:extLst>
          </p:cNvPr>
          <p:cNvSpPr>
            <a:spLocks noGrp="1"/>
          </p:cNvSpPr>
          <p:nvPr>
            <p:ph type="title"/>
          </p:nvPr>
        </p:nvSpPr>
        <p:spPr>
          <a:xfrm>
            <a:off x="1879203" y="1526345"/>
            <a:ext cx="10064268" cy="2366185"/>
          </a:xfrm>
        </p:spPr>
        <p:txBody>
          <a:bodyPr vert="horz" lIns="91440" tIns="45720" rIns="91440" bIns="45720" rtlCol="0" anchor="b">
            <a:noAutofit/>
          </a:bodyPr>
          <a:lstStyle/>
          <a:p>
            <a:pPr algn="ctr"/>
            <a:r>
              <a:rPr lang="en-US" sz="7200" dirty="0">
                <a:solidFill>
                  <a:srgbClr val="C00000"/>
                </a:solidFill>
              </a:rPr>
              <a:t>Where does it come from?</a:t>
            </a:r>
          </a:p>
        </p:txBody>
      </p:sp>
    </p:spTree>
    <p:extLst>
      <p:ext uri="{BB962C8B-B14F-4D97-AF65-F5344CB8AC3E}">
        <p14:creationId xmlns:p14="http://schemas.microsoft.com/office/powerpoint/2010/main" val="221874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Widescreen</PresentationFormat>
  <Paragraphs>163</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Franklin Gothic Book</vt:lpstr>
      <vt:lpstr>Garamond</vt:lpstr>
      <vt:lpstr>Segoe UI Web (West European)</vt:lpstr>
      <vt:lpstr>Office Theme</vt:lpstr>
      <vt:lpstr>PowerPoint Presentation</vt:lpstr>
      <vt:lpstr>Critique du Christianisme de l’Idéologie LGBTQIA+</vt:lpstr>
      <vt:lpstr>PowerPoint Presentation</vt:lpstr>
      <vt:lpstr>PowerPoint Presentation</vt:lpstr>
      <vt:lpstr>PowerPoint Presentation</vt:lpstr>
      <vt:lpstr>Argument of this presentation</vt:lpstr>
      <vt:lpstr>Questions</vt:lpstr>
      <vt:lpstr>Critique du Christianisme de l’idéologie LGBTQIA+</vt:lpstr>
      <vt:lpstr>Where does it come from?</vt:lpstr>
      <vt:lpstr>LGBTQIA+ not birthed Yesterday</vt:lpstr>
      <vt:lpstr>LGBTQIA+ Modern philosophy</vt:lpstr>
      <vt:lpstr>PowerPoint Presentation</vt:lpstr>
      <vt:lpstr>PowerPoint Presentation</vt:lpstr>
      <vt:lpstr>Where is it going?</vt:lpstr>
      <vt:lpstr>Where is LGBTQIA+ going?</vt:lpstr>
      <vt:lpstr>LGBTQIA+ is here to stay </vt:lpstr>
      <vt:lpstr>LGBTQIA+ is here to stay </vt:lpstr>
      <vt:lpstr>LGBTQIA+ is here to stay </vt:lpstr>
      <vt:lpstr>LGBTQIA+ is here to stay </vt:lpstr>
      <vt:lpstr>LGBTQIA+ is here to stay </vt:lpstr>
      <vt:lpstr>LGBTQIA+ is here to stay </vt:lpstr>
      <vt:lpstr>LGBTQIA+ is here to stay </vt:lpstr>
      <vt:lpstr>LGBTQIA+ is here to stay </vt:lpstr>
      <vt:lpstr>What can we do?</vt:lpstr>
      <vt:lpstr>Towards a Christian response</vt:lpstr>
      <vt:lpstr>“Puberty suppression”</vt:lpstr>
      <vt:lpstr>Key Milestones of Transgender in Christians</vt:lpstr>
      <vt:lpstr>Institutional response</vt:lpstr>
      <vt:lpstr>PowerPoint Presentation</vt:lpstr>
      <vt:lpstr>Quelques mesures de garde-fou</vt:lpstr>
      <vt:lpstr>Quelques mesures de garde-fou</vt:lpstr>
      <vt:lpstr>Quelques mesures de garde-fou</vt:lpstr>
      <vt:lpstr>A few safeguards</vt:lpstr>
      <vt:lpstr>A few safeguards</vt:lpstr>
      <vt:lpstr>Hold on to Christian values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Yonel Alcius</dc:creator>
  <cp:lastModifiedBy>Yonel Alcius</cp:lastModifiedBy>
  <cp:revision>1</cp:revision>
  <dcterms:created xsi:type="dcterms:W3CDTF">2023-12-09T22:24:30Z</dcterms:created>
  <dcterms:modified xsi:type="dcterms:W3CDTF">2023-12-09T22:25:11Z</dcterms:modified>
</cp:coreProperties>
</file>